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57" r:id="rId3"/>
    <p:sldId id="307" r:id="rId4"/>
    <p:sldId id="308" r:id="rId5"/>
    <p:sldId id="310" r:id="rId6"/>
    <p:sldId id="312" r:id="rId7"/>
    <p:sldId id="311" r:id="rId8"/>
    <p:sldId id="313" r:id="rId9"/>
    <p:sldId id="314" r:id="rId10"/>
    <p:sldId id="315" r:id="rId11"/>
    <p:sldId id="316" r:id="rId12"/>
    <p:sldId id="317" r:id="rId13"/>
    <p:sldId id="318" r:id="rId14"/>
    <p:sldId id="319" r:id="rId15"/>
    <p:sldId id="28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0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22"/>
    <p:restoredTop sz="94666"/>
  </p:normalViewPr>
  <p:slideViewPr>
    <p:cSldViewPr snapToGrid="0" snapToObjects="1">
      <p:cViewPr>
        <p:scale>
          <a:sx n="64" d="100"/>
          <a:sy n="64" d="100"/>
        </p:scale>
        <p:origin x="1496" y="100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92FC3B-5F3B-0940-B95A-F6C60F321234}" type="datetimeFigureOut">
              <a:rPr lang="en-US" smtClean="0"/>
              <a:t>6/10/19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151A9D-EC5E-E246-8B53-4862A9AC4E50}" type="slidenum">
              <a:rPr lang="en-US" smtClean="0"/>
              <a:t>‹#›</a:t>
            </a:fld>
            <a:endParaRPr lang="en-US"/>
          </a:p>
        </p:txBody>
      </p:sp>
    </p:spTree>
    <p:extLst>
      <p:ext uri="{BB962C8B-B14F-4D97-AF65-F5344CB8AC3E}">
        <p14:creationId xmlns:p14="http://schemas.microsoft.com/office/powerpoint/2010/main" val="2016304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02974C-038E-BE4E-B981-47014D529B80}" type="datetimeFigureOut">
              <a:rPr lang="en-US" smtClean="0"/>
              <a:t>6/10/19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BDCE0A-3E88-3247-907D-B5295E85B74D}" type="slidenum">
              <a:rPr lang="en-US" smtClean="0"/>
              <a:t>‹#›</a:t>
            </a:fld>
            <a:endParaRPr lang="en-US"/>
          </a:p>
        </p:txBody>
      </p:sp>
    </p:spTree>
    <p:extLst>
      <p:ext uri="{BB962C8B-B14F-4D97-AF65-F5344CB8AC3E}">
        <p14:creationId xmlns:p14="http://schemas.microsoft.com/office/powerpoint/2010/main" val="1485327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6/10/19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Drag picture to placeholder or click icon to add</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6/10/19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6/10/19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6/10/19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6/10/19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E5AAAD00-81CB-804C-8072-DFC52602B0AD}"/>
              </a:ext>
            </a:extLst>
          </p:cNvPr>
          <p:cNvSpPr>
            <a:spLocks noGrp="1"/>
          </p:cNvSpPr>
          <p:nvPr>
            <p:ph type="pic" sz="quarter" idx="13"/>
          </p:nvPr>
        </p:nvSpPr>
        <p:spPr>
          <a:xfrm>
            <a:off x="1587319" y="2686911"/>
            <a:ext cx="2031092" cy="1532391"/>
          </a:xfrm>
        </p:spPr>
        <p:txBody>
          <a:bodyPr/>
          <a:lstStyle/>
          <a:p>
            <a:endParaRPr lang="en-US" dirty="0"/>
          </a:p>
        </p:txBody>
      </p:sp>
      <p:sp>
        <p:nvSpPr>
          <p:cNvPr id="12" name="Picture Placeholder 7">
            <a:extLst>
              <a:ext uri="{FF2B5EF4-FFF2-40B4-BE49-F238E27FC236}">
                <a16:creationId xmlns:a16="http://schemas.microsoft.com/office/drawing/2014/main" id="{FCAB474A-FFB1-DC44-8767-FE2BEEF320E4}"/>
              </a:ext>
            </a:extLst>
          </p:cNvPr>
          <p:cNvSpPr>
            <a:spLocks noGrp="1"/>
          </p:cNvSpPr>
          <p:nvPr>
            <p:ph type="pic" sz="quarter" idx="14"/>
          </p:nvPr>
        </p:nvSpPr>
        <p:spPr>
          <a:xfrm>
            <a:off x="7558045" y="2691582"/>
            <a:ext cx="2031092" cy="1532391"/>
          </a:xfrm>
        </p:spPr>
        <p:txBody>
          <a:bodyPr/>
          <a:lstStyle/>
          <a:p>
            <a:endParaRPr lang="en-US" dirty="0"/>
          </a:p>
        </p:txBody>
      </p:sp>
      <p:sp>
        <p:nvSpPr>
          <p:cNvPr id="14" name="Text Placeholder 13">
            <a:extLst>
              <a:ext uri="{FF2B5EF4-FFF2-40B4-BE49-F238E27FC236}">
                <a16:creationId xmlns:a16="http://schemas.microsoft.com/office/drawing/2014/main" id="{58023298-27DF-A24C-94C1-03A217615A98}"/>
              </a:ext>
            </a:extLst>
          </p:cNvPr>
          <p:cNvSpPr>
            <a:spLocks noGrp="1"/>
          </p:cNvSpPr>
          <p:nvPr>
            <p:ph type="body" sz="quarter" idx="15" hasCustomPrompt="1"/>
          </p:nvPr>
        </p:nvSpPr>
        <p:spPr>
          <a:xfrm>
            <a:off x="135890" y="4494258"/>
            <a:ext cx="4933950" cy="1606550"/>
          </a:xfrm>
        </p:spPr>
        <p:txBody>
          <a:bodyPr/>
          <a:lstStyle>
            <a:lvl5pPr marL="1828800" indent="0" algn="l">
              <a:buNone/>
              <a:defRPr/>
            </a:lvl5pPr>
          </a:lstStyle>
          <a:p>
            <a:pPr lvl="4"/>
            <a:r>
              <a:rPr lang="en-US" dirty="0"/>
              <a:t>Name of facilitator </a:t>
            </a:r>
          </a:p>
          <a:p>
            <a:pPr lvl="4"/>
            <a:r>
              <a:rPr lang="en-US" dirty="0"/>
              <a:t>Organization</a:t>
            </a:r>
          </a:p>
          <a:p>
            <a:pPr lvl="4"/>
            <a:r>
              <a:rPr lang="en-US" dirty="0"/>
              <a:t>Position title</a:t>
            </a:r>
          </a:p>
        </p:txBody>
      </p:sp>
      <p:sp>
        <p:nvSpPr>
          <p:cNvPr id="15" name="Text Placeholder 13">
            <a:extLst>
              <a:ext uri="{FF2B5EF4-FFF2-40B4-BE49-F238E27FC236}">
                <a16:creationId xmlns:a16="http://schemas.microsoft.com/office/drawing/2014/main" id="{FD2DF72B-6445-C04B-9AE4-3840809110DA}"/>
              </a:ext>
            </a:extLst>
          </p:cNvPr>
          <p:cNvSpPr>
            <a:spLocks noGrp="1"/>
          </p:cNvSpPr>
          <p:nvPr>
            <p:ph type="body" sz="quarter" idx="16" hasCustomPrompt="1"/>
          </p:nvPr>
        </p:nvSpPr>
        <p:spPr>
          <a:xfrm>
            <a:off x="6200502" y="4494258"/>
            <a:ext cx="4933950" cy="1606550"/>
          </a:xfrm>
        </p:spPr>
        <p:txBody>
          <a:bodyPr/>
          <a:lstStyle>
            <a:lvl5pPr marL="1828800" indent="0" algn="l">
              <a:buNone/>
              <a:defRPr/>
            </a:lvl5pPr>
          </a:lstStyle>
          <a:p>
            <a:pPr lvl="4"/>
            <a:r>
              <a:rPr lang="en-US" dirty="0"/>
              <a:t>Name of facilitator </a:t>
            </a:r>
          </a:p>
          <a:p>
            <a:pPr lvl="4"/>
            <a:r>
              <a:rPr lang="en-US" dirty="0"/>
              <a:t>Organization</a:t>
            </a:r>
          </a:p>
          <a:p>
            <a:pPr lvl="4"/>
            <a:r>
              <a:rPr lang="en-US" dirty="0"/>
              <a:t>Position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6/10/19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6/10/19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6/10/19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6/10/19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6/10/19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Drag picture to placeholder or click icon to add</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6/10/19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6/10/19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mailto:projects@ccmw.c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4363" y="5280847"/>
            <a:ext cx="10572000" cy="434974"/>
          </a:xfrm>
        </p:spPr>
        <p:txBody>
          <a:bodyPr>
            <a:normAutofit/>
          </a:bodyPr>
          <a:lstStyle/>
          <a:p>
            <a:r>
              <a:rPr lang="en-US" sz="2200" dirty="0">
                <a:solidFill>
                  <a:schemeClr val="bg1"/>
                </a:solidFill>
              </a:rPr>
              <a:t>Facilitators: </a:t>
            </a:r>
            <a:r>
              <a:rPr lang="en-US" sz="2200" dirty="0">
                <a:solidFill>
                  <a:schemeClr val="bg1"/>
                </a:solidFill>
                <a:highlight>
                  <a:srgbClr val="FFFF00"/>
                </a:highlight>
              </a:rPr>
              <a:t>(include names (and logos if necessary) of facilitators</a:t>
            </a:r>
          </a:p>
        </p:txBody>
      </p:sp>
      <p:pic>
        <p:nvPicPr>
          <p:cNvPr id="4" name="Picture 2" descr="D:\FREELANCE\IDENTIFY\CCMW\Links\CCMW - Logo_Fin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363" y="316793"/>
            <a:ext cx="9614686" cy="1009541"/>
          </a:xfrm>
          <a:prstGeom prst="rect">
            <a:avLst/>
          </a:prstGeom>
          <a:noFill/>
          <a:effectLst>
            <a:outerShdw blurRad="50800" dir="14400000">
              <a:srgbClr val="000000">
                <a:alpha val="40000"/>
              </a:srgbClr>
            </a:outerShdw>
          </a:effectLst>
          <a:extLst>
            <a:ext uri="{909E8E84-426E-40dd-AFC4-6F175D3DCCD1}">
              <a14:hiddenFill xmlns=""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9631824-72DC-6D4E-87F5-6A90168E0D20}"/>
              </a:ext>
            </a:extLst>
          </p:cNvPr>
          <p:cNvSpPr txBox="1"/>
          <p:nvPr/>
        </p:nvSpPr>
        <p:spPr>
          <a:xfrm>
            <a:off x="1227339" y="1956860"/>
            <a:ext cx="8388734" cy="3323987"/>
          </a:xfrm>
          <a:prstGeom prst="rect">
            <a:avLst/>
          </a:prstGeom>
          <a:noFill/>
        </p:spPr>
        <p:txBody>
          <a:bodyPr wrap="square" rtlCol="0">
            <a:spAutoFit/>
          </a:bodyPr>
          <a:lstStyle/>
          <a:p>
            <a:r>
              <a:rPr lang="en-US" sz="4000" b="1" dirty="0">
                <a:solidFill>
                  <a:schemeClr val="bg1"/>
                </a:solidFill>
              </a:rPr>
              <a:t>Knowledge Sharing Workshop </a:t>
            </a:r>
          </a:p>
          <a:p>
            <a:r>
              <a:rPr lang="en-US" sz="2500" dirty="0">
                <a:solidFill>
                  <a:schemeClr val="bg1"/>
                </a:solidFill>
              </a:rPr>
              <a:t>Family Law &amp; Legal Rights Project </a:t>
            </a:r>
          </a:p>
          <a:p>
            <a:r>
              <a:rPr lang="en-US" sz="2500" b="1" dirty="0">
                <a:solidFill>
                  <a:schemeClr val="bg1"/>
                </a:solidFill>
              </a:rPr>
              <a:t>Canadian Council of Muslim Women</a:t>
            </a:r>
          </a:p>
          <a:p>
            <a:br>
              <a:rPr lang="en-US" sz="4000" dirty="0">
                <a:solidFill>
                  <a:schemeClr val="bg1"/>
                </a:solidFill>
              </a:rPr>
            </a:br>
            <a:br>
              <a:rPr lang="en-US" sz="4000" dirty="0">
                <a:solidFill>
                  <a:schemeClr val="bg1"/>
                </a:solidFill>
              </a:rPr>
            </a:br>
            <a:endParaRPr lang="en-US" sz="4000" b="1" dirty="0">
              <a:solidFill>
                <a:schemeClr val="bg1"/>
              </a:solidFill>
              <a:latin typeface="+mj-lt"/>
            </a:endParaRPr>
          </a:p>
        </p:txBody>
      </p:sp>
    </p:spTree>
    <p:extLst>
      <p:ext uri="{BB962C8B-B14F-4D97-AF65-F5344CB8AC3E}">
        <p14:creationId xmlns:p14="http://schemas.microsoft.com/office/powerpoint/2010/main" val="1014464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FREELANCE\IDENTIFY\CCMW\Links\CCMW - Logo_Fin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4518" y="127377"/>
            <a:ext cx="4058642" cy="426157"/>
          </a:xfrm>
          <a:prstGeom prst="rect">
            <a:avLst/>
          </a:prstGeom>
          <a:noFill/>
          <a:effectLst>
            <a:outerShdw blurRad="50800" dir="14400000">
              <a:srgbClr val="000000">
                <a:alpha val="40000"/>
              </a:srgbClr>
            </a:outerShdw>
          </a:effectLst>
          <a:extLst>
            <a:ext uri="{909E8E84-426E-40dd-AFC4-6F175D3DCCD1}">
              <a14:hiddenFill xmlns=""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DEAE618-8D1C-2142-AB10-AB473C852473}"/>
              </a:ext>
            </a:extLst>
          </p:cNvPr>
          <p:cNvSpPr txBox="1"/>
          <p:nvPr/>
        </p:nvSpPr>
        <p:spPr>
          <a:xfrm>
            <a:off x="842683" y="2312894"/>
            <a:ext cx="8693203" cy="3554819"/>
          </a:xfrm>
          <a:prstGeom prst="rect">
            <a:avLst/>
          </a:prstGeom>
          <a:noFill/>
        </p:spPr>
        <p:txBody>
          <a:bodyPr wrap="square" rtlCol="0">
            <a:spAutoFit/>
          </a:bodyPr>
          <a:lstStyle/>
          <a:p>
            <a:pPr marL="457200" indent="-457200">
              <a:spcBef>
                <a:spcPts val="0"/>
              </a:spcBef>
              <a:spcAft>
                <a:spcPts val="0"/>
              </a:spcAft>
              <a:buClr>
                <a:schemeClr val="accent1"/>
              </a:buClr>
              <a:buFont typeface="+mj-lt"/>
              <a:buAutoNum type="arabicPeriod"/>
            </a:pPr>
            <a:r>
              <a:rPr lang="en-CA" sz="2500" dirty="0">
                <a:solidFill>
                  <a:schemeClr val="bg1"/>
                </a:solidFill>
              </a:rPr>
              <a:t>Under Muslim family law, does either parent have an automatic right to custody or guardianship? What factors play a role?</a:t>
            </a:r>
          </a:p>
          <a:p>
            <a:pPr marL="457200" indent="-457200">
              <a:spcBef>
                <a:spcPts val="0"/>
              </a:spcBef>
              <a:spcAft>
                <a:spcPts val="0"/>
              </a:spcAft>
              <a:buClr>
                <a:schemeClr val="accent1"/>
              </a:buClr>
              <a:buFont typeface="+mj-lt"/>
              <a:buAutoNum type="arabicPeriod"/>
            </a:pPr>
            <a:endParaRPr lang="en-CA" sz="2500" dirty="0">
              <a:solidFill>
                <a:schemeClr val="bg1"/>
              </a:solidFill>
            </a:endParaRPr>
          </a:p>
          <a:p>
            <a:pPr marL="457200" indent="-457200">
              <a:spcBef>
                <a:spcPts val="0"/>
              </a:spcBef>
              <a:spcAft>
                <a:spcPts val="0"/>
              </a:spcAft>
              <a:buClr>
                <a:schemeClr val="accent1"/>
              </a:buClr>
              <a:buFont typeface="+mj-lt"/>
              <a:buAutoNum type="arabicPeriod"/>
            </a:pPr>
            <a:r>
              <a:rPr lang="en-CA" sz="2500" dirty="0">
                <a:solidFill>
                  <a:schemeClr val="bg1"/>
                </a:solidFill>
              </a:rPr>
              <a:t>Under Canadian family law, how would a court decide who should get custody?</a:t>
            </a:r>
          </a:p>
          <a:p>
            <a:pPr marL="457200" indent="-457200">
              <a:spcBef>
                <a:spcPts val="0"/>
              </a:spcBef>
              <a:spcAft>
                <a:spcPts val="0"/>
              </a:spcAft>
              <a:buClr>
                <a:schemeClr val="accent1"/>
              </a:buClr>
              <a:buFont typeface="+mj-lt"/>
              <a:buAutoNum type="arabicPeriod"/>
            </a:pPr>
            <a:endParaRPr lang="en-CA" sz="2500" dirty="0">
              <a:solidFill>
                <a:schemeClr val="bg1"/>
              </a:solidFill>
            </a:endParaRPr>
          </a:p>
          <a:p>
            <a:pPr marL="457200" indent="-457200">
              <a:spcBef>
                <a:spcPts val="0"/>
              </a:spcBef>
              <a:spcAft>
                <a:spcPts val="0"/>
              </a:spcAft>
              <a:buClr>
                <a:schemeClr val="accent1"/>
              </a:buClr>
              <a:buFont typeface="+mj-lt"/>
              <a:buAutoNum type="arabicPeriod"/>
            </a:pPr>
            <a:r>
              <a:rPr lang="en-CA" sz="2500" dirty="0">
                <a:solidFill>
                  <a:schemeClr val="bg1"/>
                </a:solidFill>
              </a:rPr>
              <a:t>What would Aisha be able to do if Youssef took </a:t>
            </a:r>
            <a:r>
              <a:rPr lang="en-CA" sz="2500" dirty="0" err="1">
                <a:solidFill>
                  <a:schemeClr val="bg1"/>
                </a:solidFill>
              </a:rPr>
              <a:t>Maha</a:t>
            </a:r>
            <a:r>
              <a:rPr lang="en-CA" sz="2500" dirty="0">
                <a:solidFill>
                  <a:schemeClr val="bg1"/>
                </a:solidFill>
              </a:rPr>
              <a:t> to Malaysia without her consent?</a:t>
            </a:r>
            <a:endParaRPr lang="en-US" sz="2500" dirty="0">
              <a:solidFill>
                <a:schemeClr val="bg1"/>
              </a:solidFill>
            </a:endParaRPr>
          </a:p>
        </p:txBody>
      </p:sp>
      <p:sp>
        <p:nvSpPr>
          <p:cNvPr id="6" name="TextBox 5">
            <a:extLst>
              <a:ext uri="{FF2B5EF4-FFF2-40B4-BE49-F238E27FC236}">
                <a16:creationId xmlns:a16="http://schemas.microsoft.com/office/drawing/2014/main" id="{59F44BE2-0E29-7E48-96C8-5E0A7520C443}"/>
              </a:ext>
            </a:extLst>
          </p:cNvPr>
          <p:cNvSpPr txBox="1"/>
          <p:nvPr/>
        </p:nvSpPr>
        <p:spPr>
          <a:xfrm>
            <a:off x="1030061" y="553534"/>
            <a:ext cx="8005082" cy="707886"/>
          </a:xfrm>
          <a:prstGeom prst="rect">
            <a:avLst/>
          </a:prstGeom>
          <a:noFill/>
        </p:spPr>
        <p:txBody>
          <a:bodyPr wrap="square" rtlCol="0">
            <a:spAutoFit/>
          </a:bodyPr>
          <a:lstStyle/>
          <a:p>
            <a:r>
              <a:rPr lang="en-US" sz="4000" b="1" dirty="0">
                <a:solidFill>
                  <a:schemeClr val="bg1"/>
                </a:solidFill>
                <a:latin typeface="+mj-lt"/>
              </a:rPr>
              <a:t>Custody Questions</a:t>
            </a:r>
          </a:p>
        </p:txBody>
      </p:sp>
    </p:spTree>
    <p:extLst>
      <p:ext uri="{BB962C8B-B14F-4D97-AF65-F5344CB8AC3E}">
        <p14:creationId xmlns:p14="http://schemas.microsoft.com/office/powerpoint/2010/main" val="3798032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FREELANCE\IDENTIFY\CCMW\Links\CCMW - Logo_Fin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4518" y="127377"/>
            <a:ext cx="4058642" cy="426157"/>
          </a:xfrm>
          <a:prstGeom prst="rect">
            <a:avLst/>
          </a:prstGeom>
          <a:noFill/>
          <a:effectLst>
            <a:outerShdw blurRad="50800" dir="14400000">
              <a:srgbClr val="000000">
                <a:alpha val="40000"/>
              </a:srgbClr>
            </a:outerShdw>
          </a:effectLst>
          <a:extLst>
            <a:ext uri="{909E8E84-426E-40dd-AFC4-6F175D3DCCD1}">
              <a14:hiddenFill xmlns=""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DEAE618-8D1C-2142-AB10-AB473C852473}"/>
              </a:ext>
            </a:extLst>
          </p:cNvPr>
          <p:cNvSpPr txBox="1"/>
          <p:nvPr/>
        </p:nvSpPr>
        <p:spPr>
          <a:xfrm>
            <a:off x="842683" y="2312894"/>
            <a:ext cx="8693203" cy="2400657"/>
          </a:xfrm>
          <a:prstGeom prst="rect">
            <a:avLst/>
          </a:prstGeom>
          <a:noFill/>
        </p:spPr>
        <p:txBody>
          <a:bodyPr wrap="square" rtlCol="0">
            <a:spAutoFit/>
          </a:bodyPr>
          <a:lstStyle/>
          <a:p>
            <a:pPr marL="457200" indent="-457200">
              <a:spcBef>
                <a:spcPts val="0"/>
              </a:spcBef>
              <a:spcAft>
                <a:spcPts val="0"/>
              </a:spcAft>
              <a:buClr>
                <a:schemeClr val="accent1"/>
              </a:buClr>
              <a:buFont typeface="+mj-lt"/>
              <a:buAutoNum type="arabicPeriod"/>
            </a:pPr>
            <a:r>
              <a:rPr lang="en-CA" sz="2500" dirty="0">
                <a:solidFill>
                  <a:schemeClr val="bg1"/>
                </a:solidFill>
              </a:rPr>
              <a:t>Under Muslim family law, who would get the house?</a:t>
            </a:r>
          </a:p>
          <a:p>
            <a:pPr marL="457200" indent="-457200">
              <a:spcBef>
                <a:spcPts val="0"/>
              </a:spcBef>
              <a:spcAft>
                <a:spcPts val="0"/>
              </a:spcAft>
              <a:buClr>
                <a:schemeClr val="accent1"/>
              </a:buClr>
              <a:buFont typeface="+mj-lt"/>
              <a:buAutoNum type="arabicPeriod"/>
            </a:pPr>
            <a:endParaRPr lang="en-CA" sz="2500" dirty="0">
              <a:solidFill>
                <a:schemeClr val="bg1"/>
              </a:solidFill>
            </a:endParaRPr>
          </a:p>
          <a:p>
            <a:pPr marL="457200" indent="-457200">
              <a:spcBef>
                <a:spcPts val="0"/>
              </a:spcBef>
              <a:spcAft>
                <a:spcPts val="0"/>
              </a:spcAft>
              <a:buClr>
                <a:schemeClr val="accent1"/>
              </a:buClr>
              <a:buFont typeface="+mj-lt"/>
              <a:buAutoNum type="arabicPeriod"/>
            </a:pPr>
            <a:r>
              <a:rPr lang="en-CA" sz="2500" dirty="0">
                <a:solidFill>
                  <a:schemeClr val="bg1"/>
                </a:solidFill>
              </a:rPr>
              <a:t>Under Canadian family law, who would get the house?</a:t>
            </a:r>
          </a:p>
          <a:p>
            <a:pPr marL="457200" indent="-457200">
              <a:spcBef>
                <a:spcPts val="0"/>
              </a:spcBef>
              <a:spcAft>
                <a:spcPts val="0"/>
              </a:spcAft>
              <a:buClr>
                <a:schemeClr val="accent1"/>
              </a:buClr>
              <a:buFont typeface="+mj-lt"/>
              <a:buAutoNum type="arabicPeriod"/>
            </a:pPr>
            <a:endParaRPr lang="en-CA" sz="2500" dirty="0">
              <a:solidFill>
                <a:schemeClr val="bg1"/>
              </a:solidFill>
            </a:endParaRPr>
          </a:p>
          <a:p>
            <a:pPr marL="457200" indent="-457200">
              <a:spcBef>
                <a:spcPts val="0"/>
              </a:spcBef>
              <a:spcAft>
                <a:spcPts val="0"/>
              </a:spcAft>
              <a:buClr>
                <a:schemeClr val="accent1"/>
              </a:buClr>
              <a:buFont typeface="+mj-lt"/>
              <a:buAutoNum type="arabicPeriod"/>
            </a:pPr>
            <a:r>
              <a:rPr lang="en-CA" sz="2500" dirty="0">
                <a:solidFill>
                  <a:schemeClr val="bg1"/>
                </a:solidFill>
              </a:rPr>
              <a:t>Is the </a:t>
            </a:r>
            <a:r>
              <a:rPr lang="en-CA" sz="2500" i="1" dirty="0" err="1">
                <a:solidFill>
                  <a:schemeClr val="bg1"/>
                </a:solidFill>
              </a:rPr>
              <a:t>mahr</a:t>
            </a:r>
            <a:r>
              <a:rPr lang="en-CA" sz="2500" dirty="0">
                <a:solidFill>
                  <a:schemeClr val="bg1"/>
                </a:solidFill>
              </a:rPr>
              <a:t> legally enforceable in Canada?</a:t>
            </a:r>
            <a:endParaRPr lang="en-US" sz="2500" dirty="0">
              <a:solidFill>
                <a:schemeClr val="bg1"/>
              </a:solidFill>
            </a:endParaRPr>
          </a:p>
        </p:txBody>
      </p:sp>
      <p:sp>
        <p:nvSpPr>
          <p:cNvPr id="6" name="TextBox 5">
            <a:extLst>
              <a:ext uri="{FF2B5EF4-FFF2-40B4-BE49-F238E27FC236}">
                <a16:creationId xmlns:a16="http://schemas.microsoft.com/office/drawing/2014/main" id="{59F44BE2-0E29-7E48-96C8-5E0A7520C443}"/>
              </a:ext>
            </a:extLst>
          </p:cNvPr>
          <p:cNvSpPr txBox="1"/>
          <p:nvPr/>
        </p:nvSpPr>
        <p:spPr>
          <a:xfrm>
            <a:off x="1030061" y="553534"/>
            <a:ext cx="8005082" cy="707886"/>
          </a:xfrm>
          <a:prstGeom prst="rect">
            <a:avLst/>
          </a:prstGeom>
          <a:noFill/>
        </p:spPr>
        <p:txBody>
          <a:bodyPr wrap="square" rtlCol="0">
            <a:spAutoFit/>
          </a:bodyPr>
          <a:lstStyle/>
          <a:p>
            <a:r>
              <a:rPr lang="en-US" sz="4000" b="1" dirty="0">
                <a:solidFill>
                  <a:schemeClr val="bg1"/>
                </a:solidFill>
                <a:latin typeface="+mj-lt"/>
              </a:rPr>
              <a:t>Property Questions</a:t>
            </a:r>
          </a:p>
        </p:txBody>
      </p:sp>
    </p:spTree>
    <p:extLst>
      <p:ext uri="{BB962C8B-B14F-4D97-AF65-F5344CB8AC3E}">
        <p14:creationId xmlns:p14="http://schemas.microsoft.com/office/powerpoint/2010/main" val="3921604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FREELANCE\IDENTIFY\CCMW\Links\CCMW - Logo_Fin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4518" y="127377"/>
            <a:ext cx="4058642" cy="426157"/>
          </a:xfrm>
          <a:prstGeom prst="rect">
            <a:avLst/>
          </a:prstGeom>
          <a:noFill/>
          <a:effectLst>
            <a:outerShdw blurRad="50800" dir="14400000">
              <a:srgbClr val="000000">
                <a:alpha val="40000"/>
              </a:srgbClr>
            </a:outerShdw>
          </a:effectLst>
          <a:extLst>
            <a:ext uri="{909E8E84-426E-40dd-AFC4-6F175D3DCCD1}">
              <a14:hiddenFill xmlns=""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DEAE618-8D1C-2142-AB10-AB473C852473}"/>
              </a:ext>
            </a:extLst>
          </p:cNvPr>
          <p:cNvSpPr txBox="1"/>
          <p:nvPr/>
        </p:nvSpPr>
        <p:spPr>
          <a:xfrm>
            <a:off x="842683" y="2312894"/>
            <a:ext cx="8693203" cy="861774"/>
          </a:xfrm>
          <a:prstGeom prst="rect">
            <a:avLst/>
          </a:prstGeom>
          <a:noFill/>
        </p:spPr>
        <p:txBody>
          <a:bodyPr wrap="square" rtlCol="0">
            <a:spAutoFit/>
          </a:bodyPr>
          <a:lstStyle/>
          <a:p>
            <a:pPr marL="457200" indent="-457200">
              <a:spcBef>
                <a:spcPts val="0"/>
              </a:spcBef>
              <a:spcAft>
                <a:spcPts val="0"/>
              </a:spcAft>
              <a:buClr>
                <a:schemeClr val="accent1"/>
              </a:buClr>
              <a:buFont typeface="+mj-lt"/>
              <a:buAutoNum type="arabicPeriod"/>
            </a:pPr>
            <a:r>
              <a:rPr lang="en-CA" sz="2500" dirty="0">
                <a:solidFill>
                  <a:schemeClr val="bg1"/>
                </a:solidFill>
              </a:rPr>
              <a:t>If Aisha takes the children and leaves Youssef, can she get financial assistance from him?</a:t>
            </a:r>
            <a:endParaRPr lang="en-US" sz="2500" dirty="0">
              <a:solidFill>
                <a:schemeClr val="bg1"/>
              </a:solidFill>
            </a:endParaRPr>
          </a:p>
        </p:txBody>
      </p:sp>
      <p:sp>
        <p:nvSpPr>
          <p:cNvPr id="6" name="TextBox 5">
            <a:extLst>
              <a:ext uri="{FF2B5EF4-FFF2-40B4-BE49-F238E27FC236}">
                <a16:creationId xmlns:a16="http://schemas.microsoft.com/office/drawing/2014/main" id="{59F44BE2-0E29-7E48-96C8-5E0A7520C443}"/>
              </a:ext>
            </a:extLst>
          </p:cNvPr>
          <p:cNvSpPr txBox="1"/>
          <p:nvPr/>
        </p:nvSpPr>
        <p:spPr>
          <a:xfrm>
            <a:off x="1030061" y="553534"/>
            <a:ext cx="8005082" cy="707886"/>
          </a:xfrm>
          <a:prstGeom prst="rect">
            <a:avLst/>
          </a:prstGeom>
          <a:noFill/>
        </p:spPr>
        <p:txBody>
          <a:bodyPr wrap="square" rtlCol="0">
            <a:spAutoFit/>
          </a:bodyPr>
          <a:lstStyle/>
          <a:p>
            <a:r>
              <a:rPr lang="en-US" sz="4000" b="1" dirty="0">
                <a:solidFill>
                  <a:schemeClr val="bg1"/>
                </a:solidFill>
                <a:latin typeface="+mj-lt"/>
              </a:rPr>
              <a:t>Financial Questions</a:t>
            </a:r>
          </a:p>
        </p:txBody>
      </p:sp>
    </p:spTree>
    <p:extLst>
      <p:ext uri="{BB962C8B-B14F-4D97-AF65-F5344CB8AC3E}">
        <p14:creationId xmlns:p14="http://schemas.microsoft.com/office/powerpoint/2010/main" val="973846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FREELANCE\IDENTIFY\CCMW\Links\CCMW - Logo_Fin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4518" y="127377"/>
            <a:ext cx="4058642" cy="426157"/>
          </a:xfrm>
          <a:prstGeom prst="rect">
            <a:avLst/>
          </a:prstGeom>
          <a:noFill/>
          <a:effectLst>
            <a:outerShdw blurRad="50800" dir="14400000">
              <a:srgbClr val="000000">
                <a:alpha val="40000"/>
              </a:srgbClr>
            </a:outerShdw>
          </a:effectLst>
          <a:extLst>
            <a:ext uri="{909E8E84-426E-40dd-AFC4-6F175D3DCCD1}">
              <a14:hiddenFill xmlns=""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DEAE618-8D1C-2142-AB10-AB473C852473}"/>
              </a:ext>
            </a:extLst>
          </p:cNvPr>
          <p:cNvSpPr txBox="1"/>
          <p:nvPr/>
        </p:nvSpPr>
        <p:spPr>
          <a:xfrm>
            <a:off x="842683" y="2312894"/>
            <a:ext cx="8693203" cy="2785378"/>
          </a:xfrm>
          <a:prstGeom prst="rect">
            <a:avLst/>
          </a:prstGeom>
          <a:noFill/>
        </p:spPr>
        <p:txBody>
          <a:bodyPr wrap="square" rtlCol="0">
            <a:spAutoFit/>
          </a:bodyPr>
          <a:lstStyle/>
          <a:p>
            <a:pPr marL="457200" indent="-457200">
              <a:spcBef>
                <a:spcPts val="0"/>
              </a:spcBef>
              <a:spcAft>
                <a:spcPts val="0"/>
              </a:spcAft>
              <a:buClr>
                <a:schemeClr val="accent1"/>
              </a:buClr>
              <a:buFont typeface="+mj-lt"/>
              <a:buAutoNum type="arabicPeriod"/>
            </a:pPr>
            <a:r>
              <a:rPr lang="en-CA" sz="2500" dirty="0">
                <a:solidFill>
                  <a:schemeClr val="bg1"/>
                </a:solidFill>
              </a:rPr>
              <a:t>How does Muslim law treat inheritance?</a:t>
            </a:r>
          </a:p>
          <a:p>
            <a:pPr marL="457200" indent="-457200">
              <a:spcBef>
                <a:spcPts val="0"/>
              </a:spcBef>
              <a:spcAft>
                <a:spcPts val="0"/>
              </a:spcAft>
              <a:buClr>
                <a:schemeClr val="accent1"/>
              </a:buClr>
              <a:buFont typeface="+mj-lt"/>
              <a:buAutoNum type="arabicPeriod"/>
            </a:pPr>
            <a:endParaRPr lang="en-CA" sz="2500" dirty="0">
              <a:solidFill>
                <a:schemeClr val="bg1"/>
              </a:solidFill>
            </a:endParaRPr>
          </a:p>
          <a:p>
            <a:pPr marL="457200" indent="-457200">
              <a:spcBef>
                <a:spcPts val="0"/>
              </a:spcBef>
              <a:spcAft>
                <a:spcPts val="0"/>
              </a:spcAft>
              <a:buClr>
                <a:schemeClr val="accent1"/>
              </a:buClr>
              <a:buFont typeface="+mj-lt"/>
              <a:buAutoNum type="arabicPeriod"/>
            </a:pPr>
            <a:r>
              <a:rPr lang="en-CA" sz="2500" dirty="0">
                <a:solidFill>
                  <a:schemeClr val="bg1"/>
                </a:solidFill>
              </a:rPr>
              <a:t>In Canada, what happens when someone dies without a will?</a:t>
            </a:r>
          </a:p>
          <a:p>
            <a:pPr marL="457200" indent="-457200">
              <a:spcBef>
                <a:spcPts val="0"/>
              </a:spcBef>
              <a:spcAft>
                <a:spcPts val="0"/>
              </a:spcAft>
              <a:buClr>
                <a:schemeClr val="accent1"/>
              </a:buClr>
              <a:buFont typeface="+mj-lt"/>
              <a:buAutoNum type="arabicPeriod"/>
            </a:pPr>
            <a:endParaRPr lang="en-CA" sz="2500" dirty="0">
              <a:solidFill>
                <a:schemeClr val="bg1"/>
              </a:solidFill>
            </a:endParaRPr>
          </a:p>
          <a:p>
            <a:pPr marL="457200" indent="-457200">
              <a:spcBef>
                <a:spcPts val="0"/>
              </a:spcBef>
              <a:spcAft>
                <a:spcPts val="0"/>
              </a:spcAft>
              <a:buClr>
                <a:schemeClr val="accent1"/>
              </a:buClr>
              <a:buFont typeface="+mj-lt"/>
              <a:buAutoNum type="arabicPeriod"/>
            </a:pPr>
            <a:r>
              <a:rPr lang="en-CA" sz="2500" dirty="0">
                <a:solidFill>
                  <a:schemeClr val="bg1"/>
                </a:solidFill>
              </a:rPr>
              <a:t>Would Youssef’s second wife have a legal right to claim a share of his estate?</a:t>
            </a:r>
            <a:endParaRPr lang="en-US" sz="2500" dirty="0">
              <a:solidFill>
                <a:schemeClr val="bg1"/>
              </a:solidFill>
            </a:endParaRPr>
          </a:p>
        </p:txBody>
      </p:sp>
      <p:sp>
        <p:nvSpPr>
          <p:cNvPr id="6" name="TextBox 5">
            <a:extLst>
              <a:ext uri="{FF2B5EF4-FFF2-40B4-BE49-F238E27FC236}">
                <a16:creationId xmlns:a16="http://schemas.microsoft.com/office/drawing/2014/main" id="{59F44BE2-0E29-7E48-96C8-5E0A7520C443}"/>
              </a:ext>
            </a:extLst>
          </p:cNvPr>
          <p:cNvSpPr txBox="1"/>
          <p:nvPr/>
        </p:nvSpPr>
        <p:spPr>
          <a:xfrm>
            <a:off x="1030061" y="553534"/>
            <a:ext cx="8005082" cy="707886"/>
          </a:xfrm>
          <a:prstGeom prst="rect">
            <a:avLst/>
          </a:prstGeom>
          <a:noFill/>
        </p:spPr>
        <p:txBody>
          <a:bodyPr wrap="square" rtlCol="0">
            <a:spAutoFit/>
          </a:bodyPr>
          <a:lstStyle/>
          <a:p>
            <a:r>
              <a:rPr lang="en-US" sz="4000" b="1" dirty="0">
                <a:solidFill>
                  <a:schemeClr val="bg1"/>
                </a:solidFill>
                <a:latin typeface="+mj-lt"/>
              </a:rPr>
              <a:t>Inheritance Questions</a:t>
            </a:r>
          </a:p>
        </p:txBody>
      </p:sp>
    </p:spTree>
    <p:extLst>
      <p:ext uri="{BB962C8B-B14F-4D97-AF65-F5344CB8AC3E}">
        <p14:creationId xmlns:p14="http://schemas.microsoft.com/office/powerpoint/2010/main" val="2542942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FREELANCE\IDENTIFY\CCMW\Links\CCMW - Logo_Fin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4518" y="127377"/>
            <a:ext cx="4058642" cy="426157"/>
          </a:xfrm>
          <a:prstGeom prst="rect">
            <a:avLst/>
          </a:prstGeom>
          <a:noFill/>
          <a:effectLst>
            <a:outerShdw blurRad="50800" dir="14400000">
              <a:srgbClr val="000000">
                <a:alpha val="40000"/>
              </a:srgbClr>
            </a:outerShdw>
          </a:effectLst>
          <a:extLst>
            <a:ext uri="{909E8E84-426E-40dd-AFC4-6F175D3DCCD1}">
              <a14:hiddenFill xmlns=""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DEAE618-8D1C-2142-AB10-AB473C852473}"/>
              </a:ext>
            </a:extLst>
          </p:cNvPr>
          <p:cNvSpPr txBox="1"/>
          <p:nvPr/>
        </p:nvSpPr>
        <p:spPr>
          <a:xfrm>
            <a:off x="842683" y="2312894"/>
            <a:ext cx="8693203" cy="1246495"/>
          </a:xfrm>
          <a:prstGeom prst="rect">
            <a:avLst/>
          </a:prstGeom>
          <a:noFill/>
        </p:spPr>
        <p:txBody>
          <a:bodyPr wrap="square" rtlCol="0">
            <a:spAutoFit/>
          </a:bodyPr>
          <a:lstStyle/>
          <a:p>
            <a:pPr>
              <a:spcBef>
                <a:spcPts val="0"/>
              </a:spcBef>
              <a:spcAft>
                <a:spcPts val="0"/>
              </a:spcAft>
              <a:buClr>
                <a:schemeClr val="accent1"/>
              </a:buClr>
            </a:pPr>
            <a:r>
              <a:rPr lang="en-CA" sz="2500" dirty="0">
                <a:solidFill>
                  <a:schemeClr val="bg1"/>
                </a:solidFill>
              </a:rPr>
              <a:t>Now that you have taken this workshop, how will you help increase access to justice for Muslim women undergoing family law issues? </a:t>
            </a:r>
            <a:endParaRPr lang="en-US" sz="2500" dirty="0">
              <a:solidFill>
                <a:schemeClr val="bg1"/>
              </a:solidFill>
            </a:endParaRPr>
          </a:p>
        </p:txBody>
      </p:sp>
      <p:sp>
        <p:nvSpPr>
          <p:cNvPr id="6" name="TextBox 5">
            <a:extLst>
              <a:ext uri="{FF2B5EF4-FFF2-40B4-BE49-F238E27FC236}">
                <a16:creationId xmlns:a16="http://schemas.microsoft.com/office/drawing/2014/main" id="{59F44BE2-0E29-7E48-96C8-5E0A7520C443}"/>
              </a:ext>
            </a:extLst>
          </p:cNvPr>
          <p:cNvSpPr txBox="1"/>
          <p:nvPr/>
        </p:nvSpPr>
        <p:spPr>
          <a:xfrm>
            <a:off x="1030061" y="553534"/>
            <a:ext cx="8005082" cy="707886"/>
          </a:xfrm>
          <a:prstGeom prst="rect">
            <a:avLst/>
          </a:prstGeom>
          <a:noFill/>
        </p:spPr>
        <p:txBody>
          <a:bodyPr wrap="square" rtlCol="0">
            <a:spAutoFit/>
          </a:bodyPr>
          <a:lstStyle/>
          <a:p>
            <a:r>
              <a:rPr lang="en-US" sz="4000" b="1" dirty="0">
                <a:solidFill>
                  <a:schemeClr val="bg1"/>
                </a:solidFill>
                <a:latin typeface="+mj-lt"/>
              </a:rPr>
              <a:t>Debrief</a:t>
            </a:r>
          </a:p>
        </p:txBody>
      </p:sp>
    </p:spTree>
    <p:extLst>
      <p:ext uri="{BB962C8B-B14F-4D97-AF65-F5344CB8AC3E}">
        <p14:creationId xmlns:p14="http://schemas.microsoft.com/office/powerpoint/2010/main" val="488482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Freeform 6">
            <a:extLst>
              <a:ext uri="{FF2B5EF4-FFF2-40B4-BE49-F238E27FC236}">
                <a16:creationId xmlns:a16="http://schemas.microsoft.com/office/drawing/2014/main" id="{11114F18-D12D-43C6-895F-5BA92C290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01" name="Rectangle 200">
            <a:extLst>
              <a:ext uri="{FF2B5EF4-FFF2-40B4-BE49-F238E27FC236}">
                <a16:creationId xmlns:a16="http://schemas.microsoft.com/office/drawing/2014/main" id="{6383B6F6-E8E8-4C9B-BEDE-6E743086F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ed Rectangle 14">
            <a:extLst>
              <a:ext uri="{FF2B5EF4-FFF2-40B4-BE49-F238E27FC236}">
                <a16:creationId xmlns:a16="http://schemas.microsoft.com/office/drawing/2014/main" id="{4E45A778-B5BB-477D-BEE9-D874E8DCD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D:\FREELANCE\IDENTIFY\CCMW\Links\CCMW - Logo_Final.png"/>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5693439" y="2161846"/>
            <a:ext cx="2726022" cy="286232"/>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2052" y="1460181"/>
            <a:ext cx="2724912" cy="1403329"/>
          </a:xfrm>
          <a:prstGeom prst="rect">
            <a:avLst/>
          </a:prstGeom>
        </p:spPr>
      </p:pic>
      <p:sp>
        <p:nvSpPr>
          <p:cNvPr id="12" name="Picture Placeholder 7">
            <a:extLst>
              <a:ext uri="{FF2B5EF4-FFF2-40B4-BE49-F238E27FC236}">
                <a16:creationId xmlns:a16="http://schemas.microsoft.com/office/drawing/2014/main" id="{25DC92B1-6E1F-1140-88E2-E73D1A561FB1}"/>
              </a:ext>
            </a:extLst>
          </p:cNvPr>
          <p:cNvSpPr>
            <a:spLocks noGrp="1"/>
          </p:cNvSpPr>
          <p:nvPr>
            <p:ph type="pic" sz="quarter" idx="13"/>
          </p:nvPr>
        </p:nvSpPr>
        <p:spPr>
          <a:xfrm>
            <a:off x="6396038" y="3429000"/>
            <a:ext cx="2031092" cy="1532391"/>
          </a:xfrm>
        </p:spPr>
        <p:txBody>
          <a:bodyPr/>
          <a:lstStyle/>
          <a:p>
            <a:endParaRPr lang="en-US" dirty="0">
              <a:solidFill>
                <a:schemeClr val="bg1"/>
              </a:solidFill>
            </a:endParaRPr>
          </a:p>
        </p:txBody>
      </p:sp>
      <p:sp>
        <p:nvSpPr>
          <p:cNvPr id="13" name="Picture Placeholder 7">
            <a:extLst>
              <a:ext uri="{FF2B5EF4-FFF2-40B4-BE49-F238E27FC236}">
                <a16:creationId xmlns:a16="http://schemas.microsoft.com/office/drawing/2014/main" id="{D585560E-5D15-144C-946F-3E597811A24E}"/>
              </a:ext>
            </a:extLst>
          </p:cNvPr>
          <p:cNvSpPr>
            <a:spLocks noGrp="1"/>
          </p:cNvSpPr>
          <p:nvPr>
            <p:ph type="pic" sz="quarter" idx="14"/>
          </p:nvPr>
        </p:nvSpPr>
        <p:spPr>
          <a:xfrm>
            <a:off x="8972287" y="3429000"/>
            <a:ext cx="2031092" cy="1532391"/>
          </a:xfrm>
        </p:spPr>
        <p:txBody>
          <a:bodyPr/>
          <a:lstStyle/>
          <a:p>
            <a:endParaRPr lang="en-US" dirty="0">
              <a:solidFill>
                <a:schemeClr val="bg1"/>
              </a:solidFill>
            </a:endParaRPr>
          </a:p>
        </p:txBody>
      </p:sp>
      <p:sp>
        <p:nvSpPr>
          <p:cNvPr id="15" name="TextBox 14">
            <a:extLst>
              <a:ext uri="{FF2B5EF4-FFF2-40B4-BE49-F238E27FC236}">
                <a16:creationId xmlns:a16="http://schemas.microsoft.com/office/drawing/2014/main" id="{A062741A-3343-6C45-A854-6DBD5CA2E61D}"/>
              </a:ext>
            </a:extLst>
          </p:cNvPr>
          <p:cNvSpPr txBox="1"/>
          <p:nvPr/>
        </p:nvSpPr>
        <p:spPr>
          <a:xfrm>
            <a:off x="310672" y="74332"/>
            <a:ext cx="4324647" cy="4708981"/>
          </a:xfrm>
          <a:prstGeom prst="rect">
            <a:avLst/>
          </a:prstGeom>
          <a:noFill/>
        </p:spPr>
        <p:txBody>
          <a:bodyPr wrap="square" rtlCol="0">
            <a:spAutoFit/>
          </a:bodyPr>
          <a:lstStyle/>
          <a:p>
            <a:r>
              <a:rPr lang="en-US" sz="4000" b="1" dirty="0">
                <a:solidFill>
                  <a:schemeClr val="bg1"/>
                </a:solidFill>
                <a:latin typeface="+mj-lt"/>
              </a:rPr>
              <a:t>Thank you!</a:t>
            </a:r>
          </a:p>
          <a:p>
            <a:endParaRPr lang="en-CA" sz="2000" dirty="0">
              <a:solidFill>
                <a:schemeClr val="bg1"/>
              </a:solidFill>
            </a:endParaRPr>
          </a:p>
          <a:p>
            <a:r>
              <a:rPr lang="en-CA" sz="2000" dirty="0">
                <a:solidFill>
                  <a:schemeClr val="bg1"/>
                </a:solidFill>
              </a:rPr>
              <a:t>Thank you for attending and contributing! If you are interested in becoming more equipped to join us in increasing access to justice for Muslim women in family law issues, please contact our Project coordinator for more information: </a:t>
            </a:r>
          </a:p>
          <a:p>
            <a:r>
              <a:rPr lang="en-CA" sz="2000" b="1" dirty="0" err="1">
                <a:solidFill>
                  <a:schemeClr val="bg1"/>
                </a:solidFill>
              </a:rPr>
              <a:t>Sabrine</a:t>
            </a:r>
            <a:r>
              <a:rPr lang="en-CA" sz="2000" b="1" dirty="0">
                <a:solidFill>
                  <a:schemeClr val="bg1"/>
                </a:solidFill>
              </a:rPr>
              <a:t> </a:t>
            </a:r>
            <a:r>
              <a:rPr lang="en-CA" sz="2000" b="1" dirty="0" err="1">
                <a:solidFill>
                  <a:schemeClr val="bg1"/>
                </a:solidFill>
              </a:rPr>
              <a:t>Azraq</a:t>
            </a:r>
            <a:endParaRPr lang="en-CA" sz="2000" b="1" dirty="0">
              <a:solidFill>
                <a:schemeClr val="bg1"/>
              </a:solidFill>
            </a:endParaRPr>
          </a:p>
          <a:p>
            <a:r>
              <a:rPr lang="en-CA" sz="2000" b="1" dirty="0">
                <a:solidFill>
                  <a:schemeClr val="bg1"/>
                </a:solidFill>
              </a:rPr>
              <a:t>Project Coordinator at:</a:t>
            </a:r>
          </a:p>
          <a:p>
            <a:r>
              <a:rPr lang="en-CA" sz="2000" b="1" u="sng" dirty="0" err="1">
                <a:solidFill>
                  <a:schemeClr val="bg1"/>
                </a:solidFill>
                <a:latin typeface="+mj-lt"/>
                <a:hlinkClick r:id="rId4">
                  <a:extLst>
                    <a:ext uri="{A12FA001-AC4F-418D-AE19-62706E023703}">
                      <ahyp:hlinkClr xmlns:ahyp="http://schemas.microsoft.com/office/drawing/2018/hyperlinkcolor" val="tx"/>
                    </a:ext>
                  </a:extLst>
                </a:hlinkClick>
              </a:rPr>
              <a:t>projects@ccmw.co</a:t>
            </a:r>
            <a:r>
              <a:rPr lang="en-CA" sz="2000" b="1" u="sng" dirty="0" err="1">
                <a:solidFill>
                  <a:schemeClr val="bg1"/>
                </a:solidFill>
                <a:latin typeface="+mj-lt"/>
              </a:rPr>
              <a:t>m</a:t>
            </a:r>
            <a:endParaRPr lang="en-CA" sz="2000" b="1" u="sng" dirty="0">
              <a:solidFill>
                <a:schemeClr val="bg1"/>
              </a:solidFill>
              <a:latin typeface="+mj-lt"/>
            </a:endParaRPr>
          </a:p>
          <a:p>
            <a:r>
              <a:rPr lang="en-CA" sz="2000" b="1" dirty="0">
                <a:solidFill>
                  <a:schemeClr val="bg1"/>
                </a:solidFill>
                <a:latin typeface="+mj-lt"/>
              </a:rPr>
              <a:t>416 897 1907</a:t>
            </a:r>
            <a:endParaRPr lang="en-US" sz="4000" b="1" dirty="0">
              <a:solidFill>
                <a:schemeClr val="bg1"/>
              </a:solidFill>
              <a:latin typeface="+mj-lt"/>
            </a:endParaRPr>
          </a:p>
        </p:txBody>
      </p:sp>
    </p:spTree>
    <p:extLst>
      <p:ext uri="{BB962C8B-B14F-4D97-AF65-F5344CB8AC3E}">
        <p14:creationId xmlns:p14="http://schemas.microsoft.com/office/powerpoint/2010/main" val="535814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FREELANCE\IDENTIFY\CCMW\Links\CCMW - Logo_Fin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4518" y="127377"/>
            <a:ext cx="4058642" cy="426157"/>
          </a:xfrm>
          <a:prstGeom prst="rect">
            <a:avLst/>
          </a:prstGeom>
          <a:noFill/>
          <a:effectLst>
            <a:outerShdw blurRad="50800" dir="14400000">
              <a:srgbClr val="000000">
                <a:alpha val="40000"/>
              </a:srgbClr>
            </a:outerShdw>
          </a:effectLst>
          <a:extLst>
            <a:ext uri="{909E8E84-426E-40dd-AFC4-6F175D3DCCD1}">
              <a14:hiddenFill xmlns=""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0F029BE0-7707-D440-9877-C189B2E5AD8E}"/>
              </a:ext>
            </a:extLst>
          </p:cNvPr>
          <p:cNvSpPr>
            <a:spLocks noGrp="1"/>
          </p:cNvSpPr>
          <p:nvPr>
            <p:ph idx="4294967295"/>
          </p:nvPr>
        </p:nvSpPr>
        <p:spPr>
          <a:xfrm>
            <a:off x="818713" y="2496607"/>
            <a:ext cx="5164076" cy="3636511"/>
          </a:xfrm>
        </p:spPr>
        <p:txBody>
          <a:bodyPr>
            <a:noAutofit/>
          </a:bodyPr>
          <a:lstStyle/>
          <a:p>
            <a:pPr lvl="0">
              <a:buFont typeface="+mj-lt"/>
              <a:buAutoNum type="arabicPeriod"/>
            </a:pPr>
            <a:r>
              <a:rPr lang="en-CA" sz="2000" dirty="0">
                <a:solidFill>
                  <a:schemeClr val="bg1"/>
                </a:solidFill>
              </a:rPr>
              <a:t>Introductions</a:t>
            </a:r>
          </a:p>
          <a:p>
            <a:pPr lvl="0">
              <a:buFont typeface="+mj-lt"/>
              <a:buAutoNum type="arabicPeriod"/>
            </a:pPr>
            <a:r>
              <a:rPr lang="en-CA" sz="2000" dirty="0">
                <a:solidFill>
                  <a:schemeClr val="bg1"/>
                </a:solidFill>
              </a:rPr>
              <a:t>Materials Review</a:t>
            </a:r>
          </a:p>
          <a:p>
            <a:pPr lvl="0">
              <a:buFont typeface="+mj-lt"/>
              <a:buAutoNum type="arabicPeriod"/>
            </a:pPr>
            <a:r>
              <a:rPr lang="en-CA" sz="2000" dirty="0">
                <a:solidFill>
                  <a:schemeClr val="bg1"/>
                </a:solidFill>
              </a:rPr>
              <a:t>Ground Rules</a:t>
            </a:r>
          </a:p>
          <a:p>
            <a:pPr lvl="1">
              <a:buFont typeface="Wingdings" pitchFamily="2" charset="2"/>
              <a:buChar char="Ø"/>
            </a:pPr>
            <a:r>
              <a:rPr lang="en-CA" sz="2000" dirty="0">
                <a:solidFill>
                  <a:schemeClr val="bg1"/>
                </a:solidFill>
              </a:rPr>
              <a:t>Confidentiality</a:t>
            </a:r>
          </a:p>
          <a:p>
            <a:pPr lvl="1">
              <a:buFont typeface="Wingdings" pitchFamily="2" charset="2"/>
              <a:buChar char="Ø"/>
            </a:pPr>
            <a:r>
              <a:rPr lang="en-CA" sz="2000" dirty="0">
                <a:solidFill>
                  <a:schemeClr val="bg1"/>
                </a:solidFill>
              </a:rPr>
              <a:t> Respect differences   </a:t>
            </a:r>
          </a:p>
          <a:p>
            <a:pPr lvl="1">
              <a:buFont typeface="Wingdings" pitchFamily="2" charset="2"/>
              <a:buChar char="Ø"/>
            </a:pPr>
            <a:r>
              <a:rPr lang="en-CA" sz="2000" dirty="0">
                <a:solidFill>
                  <a:schemeClr val="bg1"/>
                </a:solidFill>
              </a:rPr>
              <a:t>Take turns in speaking   </a:t>
            </a:r>
          </a:p>
          <a:p>
            <a:pPr lvl="1">
              <a:buFont typeface="Wingdings" pitchFamily="2" charset="2"/>
              <a:buChar char="Ø"/>
            </a:pPr>
            <a:r>
              <a:rPr lang="en-CA" sz="2000" dirty="0">
                <a:solidFill>
                  <a:schemeClr val="bg1"/>
                </a:solidFill>
              </a:rPr>
              <a:t>Turn phones off/put on vibrate   </a:t>
            </a:r>
          </a:p>
          <a:p>
            <a:pPr lvl="1">
              <a:buFont typeface="Wingdings" pitchFamily="2" charset="2"/>
              <a:buChar char="Ø"/>
            </a:pPr>
            <a:r>
              <a:rPr lang="en-CA" sz="2000" dirty="0">
                <a:solidFill>
                  <a:schemeClr val="bg1"/>
                </a:solidFill>
              </a:rPr>
              <a:t>Avoid blame or finger pointing  </a:t>
            </a:r>
          </a:p>
        </p:txBody>
      </p:sp>
      <p:sp>
        <p:nvSpPr>
          <p:cNvPr id="6" name="Content Placeholder 2">
            <a:extLst>
              <a:ext uri="{FF2B5EF4-FFF2-40B4-BE49-F238E27FC236}">
                <a16:creationId xmlns:a16="http://schemas.microsoft.com/office/drawing/2014/main" id="{958CA179-A912-344C-9A83-3AB1475E4666}"/>
              </a:ext>
            </a:extLst>
          </p:cNvPr>
          <p:cNvSpPr txBox="1">
            <a:spLocks/>
          </p:cNvSpPr>
          <p:nvPr/>
        </p:nvSpPr>
        <p:spPr>
          <a:xfrm>
            <a:off x="5982789" y="2496607"/>
            <a:ext cx="5164076" cy="1435313"/>
          </a:xfrm>
          <a:prstGeom prst="rect">
            <a:avLst/>
          </a:prstGeom>
          <a:effectLst>
            <a:outerShdw blurRad="50800" dir="14400000">
              <a:srgbClr val="000000">
                <a:alpha val="40000"/>
              </a:srgbClr>
            </a:outerShdw>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buFont typeface="+mj-lt"/>
              <a:buAutoNum type="arabicPeriod" startAt="4"/>
            </a:pPr>
            <a:r>
              <a:rPr lang="en-CA" dirty="0">
                <a:solidFill>
                  <a:schemeClr val="bg1"/>
                </a:solidFill>
              </a:rPr>
              <a:t>Self-Care</a:t>
            </a:r>
          </a:p>
          <a:p>
            <a:pPr lvl="0">
              <a:buFont typeface="+mj-lt"/>
              <a:buAutoNum type="arabicPeriod" startAt="4"/>
            </a:pPr>
            <a:r>
              <a:rPr lang="en-CA" sz="2000" dirty="0">
                <a:solidFill>
                  <a:schemeClr val="bg1"/>
                </a:solidFill>
              </a:rPr>
              <a:t>Duty</a:t>
            </a:r>
            <a:r>
              <a:rPr lang="en-CA" dirty="0">
                <a:solidFill>
                  <a:schemeClr val="bg1"/>
                </a:solidFill>
              </a:rPr>
              <a:t> to Report  </a:t>
            </a:r>
          </a:p>
          <a:p>
            <a:pPr lvl="0">
              <a:buFont typeface="+mj-lt"/>
              <a:buAutoNum type="arabicPeriod" startAt="4"/>
            </a:pPr>
            <a:r>
              <a:rPr lang="en-CA" dirty="0">
                <a:solidFill>
                  <a:schemeClr val="bg1"/>
                </a:solidFill>
              </a:rPr>
              <a:t>Housekeeping </a:t>
            </a:r>
            <a:endParaRPr lang="en-US" dirty="0">
              <a:solidFill>
                <a:schemeClr val="bg1"/>
              </a:solidFill>
            </a:endParaRPr>
          </a:p>
        </p:txBody>
      </p:sp>
      <p:sp>
        <p:nvSpPr>
          <p:cNvPr id="9" name="TextBox 8">
            <a:extLst>
              <a:ext uri="{FF2B5EF4-FFF2-40B4-BE49-F238E27FC236}">
                <a16:creationId xmlns:a16="http://schemas.microsoft.com/office/drawing/2014/main" id="{DD9585A3-A5AA-D749-8BAF-2BF377AB1E86}"/>
              </a:ext>
            </a:extLst>
          </p:cNvPr>
          <p:cNvSpPr txBox="1"/>
          <p:nvPr/>
        </p:nvSpPr>
        <p:spPr>
          <a:xfrm>
            <a:off x="1030061" y="553534"/>
            <a:ext cx="6814457" cy="1938992"/>
          </a:xfrm>
          <a:prstGeom prst="rect">
            <a:avLst/>
          </a:prstGeom>
          <a:noFill/>
        </p:spPr>
        <p:txBody>
          <a:bodyPr wrap="square" rtlCol="0">
            <a:spAutoFit/>
          </a:bodyPr>
          <a:lstStyle/>
          <a:p>
            <a:r>
              <a:rPr lang="en-US" sz="4000" b="1" dirty="0">
                <a:solidFill>
                  <a:schemeClr val="bg1"/>
                </a:solidFill>
                <a:latin typeface="+mj-lt"/>
              </a:rPr>
              <a:t>Welcome</a:t>
            </a:r>
            <a:br>
              <a:rPr lang="en-US" sz="4000" dirty="0">
                <a:solidFill>
                  <a:schemeClr val="bg1"/>
                </a:solidFill>
              </a:rPr>
            </a:br>
            <a:br>
              <a:rPr lang="en-US" sz="4000" dirty="0">
                <a:solidFill>
                  <a:schemeClr val="bg1"/>
                </a:solidFill>
              </a:rPr>
            </a:br>
            <a:endParaRPr lang="en-US" sz="4000" b="1" dirty="0">
              <a:solidFill>
                <a:schemeClr val="bg1"/>
              </a:solidFill>
              <a:latin typeface="+mj-lt"/>
            </a:endParaRPr>
          </a:p>
        </p:txBody>
      </p:sp>
    </p:spTree>
    <p:extLst>
      <p:ext uri="{BB962C8B-B14F-4D97-AF65-F5344CB8AC3E}">
        <p14:creationId xmlns:p14="http://schemas.microsoft.com/office/powerpoint/2010/main" val="1810417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FREELANCE\IDENTIFY\CCMW\Links\CCMW - Logo_Fin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4518" y="127377"/>
            <a:ext cx="4058642" cy="426157"/>
          </a:xfrm>
          <a:prstGeom prst="rect">
            <a:avLst/>
          </a:prstGeom>
          <a:noFill/>
          <a:effectLst>
            <a:outerShdw blurRad="50800" dir="14400000">
              <a:srgbClr val="000000">
                <a:alpha val="40000"/>
              </a:srgbClr>
            </a:outerShdw>
          </a:effectLst>
          <a:extLst>
            <a:ext uri="{909E8E84-426E-40dd-AFC4-6F175D3DCCD1}">
              <a14:hiddenFill xmlns=""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6C116D5-2EB9-8B42-8AF7-BC808B99EA73}"/>
              </a:ext>
            </a:extLst>
          </p:cNvPr>
          <p:cNvSpPr>
            <a:spLocks noGrp="1"/>
          </p:cNvSpPr>
          <p:nvPr>
            <p:ph type="pic" sz="quarter" idx="13"/>
          </p:nvPr>
        </p:nvSpPr>
        <p:spPr>
          <a:xfrm>
            <a:off x="1587319" y="2686911"/>
            <a:ext cx="2031092" cy="1532391"/>
          </a:xfrm>
        </p:spPr>
        <p:txBody>
          <a:bodyPr/>
          <a:lstStyle/>
          <a:p>
            <a:endParaRPr lang="en-US" dirty="0">
              <a:solidFill>
                <a:schemeClr val="bg1"/>
              </a:solidFill>
            </a:endParaRPr>
          </a:p>
        </p:txBody>
      </p:sp>
      <p:sp>
        <p:nvSpPr>
          <p:cNvPr id="9" name="Picture Placeholder 7">
            <a:extLst>
              <a:ext uri="{FF2B5EF4-FFF2-40B4-BE49-F238E27FC236}">
                <a16:creationId xmlns:a16="http://schemas.microsoft.com/office/drawing/2014/main" id="{E1DB0F51-D052-1149-9C43-B4DBBC645137}"/>
              </a:ext>
            </a:extLst>
          </p:cNvPr>
          <p:cNvSpPr>
            <a:spLocks noGrp="1"/>
          </p:cNvSpPr>
          <p:nvPr>
            <p:ph type="pic" sz="quarter" idx="14"/>
          </p:nvPr>
        </p:nvSpPr>
        <p:spPr>
          <a:xfrm>
            <a:off x="7558045" y="2691582"/>
            <a:ext cx="2031092" cy="1532391"/>
          </a:xfrm>
        </p:spPr>
        <p:txBody>
          <a:bodyPr/>
          <a:lstStyle/>
          <a:p>
            <a:endParaRPr lang="en-US" dirty="0">
              <a:solidFill>
                <a:schemeClr val="bg1"/>
              </a:solidFill>
            </a:endParaRPr>
          </a:p>
        </p:txBody>
      </p:sp>
      <p:sp>
        <p:nvSpPr>
          <p:cNvPr id="10" name="Text Placeholder 13">
            <a:extLst>
              <a:ext uri="{FF2B5EF4-FFF2-40B4-BE49-F238E27FC236}">
                <a16:creationId xmlns:a16="http://schemas.microsoft.com/office/drawing/2014/main" id="{55661B7F-8389-1646-85D4-28F6FCCCA3E7}"/>
              </a:ext>
            </a:extLst>
          </p:cNvPr>
          <p:cNvSpPr>
            <a:spLocks noGrp="1"/>
          </p:cNvSpPr>
          <p:nvPr>
            <p:ph type="body" sz="quarter" idx="15" hasCustomPrompt="1"/>
          </p:nvPr>
        </p:nvSpPr>
        <p:spPr>
          <a:xfrm>
            <a:off x="-282121" y="4481830"/>
            <a:ext cx="5246007" cy="1606550"/>
          </a:xfrm>
        </p:spPr>
        <p:txBody>
          <a:bodyPr>
            <a:normAutofit/>
          </a:bodyPr>
          <a:lstStyle>
            <a:lvl5pPr marL="1828800" indent="0" algn="l">
              <a:buNone/>
              <a:defRPr/>
            </a:lvl5pPr>
          </a:lstStyle>
          <a:p>
            <a:pPr lvl="4"/>
            <a:r>
              <a:rPr lang="en-US" sz="2000" dirty="0">
                <a:solidFill>
                  <a:schemeClr val="bg1"/>
                </a:solidFill>
              </a:rPr>
              <a:t>Name of facilitator </a:t>
            </a:r>
          </a:p>
          <a:p>
            <a:pPr lvl="4"/>
            <a:r>
              <a:rPr lang="en-US" sz="2000" dirty="0">
                <a:solidFill>
                  <a:schemeClr val="bg1"/>
                </a:solidFill>
              </a:rPr>
              <a:t>Organization</a:t>
            </a:r>
          </a:p>
          <a:p>
            <a:pPr lvl="4"/>
            <a:r>
              <a:rPr lang="en-US" sz="2000" dirty="0">
                <a:solidFill>
                  <a:schemeClr val="bg1"/>
                </a:solidFill>
              </a:rPr>
              <a:t>Position title</a:t>
            </a:r>
          </a:p>
        </p:txBody>
      </p:sp>
      <p:sp>
        <p:nvSpPr>
          <p:cNvPr id="11" name="Text Placeholder 13">
            <a:extLst>
              <a:ext uri="{FF2B5EF4-FFF2-40B4-BE49-F238E27FC236}">
                <a16:creationId xmlns:a16="http://schemas.microsoft.com/office/drawing/2014/main" id="{4FEF59C3-7887-314A-8A3E-76E3AD15C01C}"/>
              </a:ext>
            </a:extLst>
          </p:cNvPr>
          <p:cNvSpPr>
            <a:spLocks noGrp="1"/>
          </p:cNvSpPr>
          <p:nvPr>
            <p:ph type="body" sz="quarter" idx="16" hasCustomPrompt="1"/>
          </p:nvPr>
        </p:nvSpPr>
        <p:spPr>
          <a:xfrm>
            <a:off x="5691051" y="4496163"/>
            <a:ext cx="4933950" cy="1606550"/>
          </a:xfrm>
        </p:spPr>
        <p:txBody>
          <a:bodyPr>
            <a:normAutofit/>
          </a:bodyPr>
          <a:lstStyle>
            <a:lvl5pPr marL="1828800" indent="0" algn="l">
              <a:buNone/>
              <a:defRPr/>
            </a:lvl5pPr>
          </a:lstStyle>
          <a:p>
            <a:pPr lvl="4"/>
            <a:r>
              <a:rPr lang="en-US" sz="2000" dirty="0">
                <a:solidFill>
                  <a:schemeClr val="bg1"/>
                </a:solidFill>
              </a:rPr>
              <a:t>Name of facilitator </a:t>
            </a:r>
          </a:p>
          <a:p>
            <a:pPr lvl="4"/>
            <a:r>
              <a:rPr lang="en-US" sz="2000" dirty="0">
                <a:solidFill>
                  <a:schemeClr val="bg1"/>
                </a:solidFill>
              </a:rPr>
              <a:t>Organization</a:t>
            </a:r>
          </a:p>
          <a:p>
            <a:pPr lvl="4"/>
            <a:r>
              <a:rPr lang="en-US" sz="2000" dirty="0">
                <a:solidFill>
                  <a:schemeClr val="bg1"/>
                </a:solidFill>
              </a:rPr>
              <a:t>Position title</a:t>
            </a:r>
          </a:p>
        </p:txBody>
      </p:sp>
      <p:sp>
        <p:nvSpPr>
          <p:cNvPr id="19" name="TextBox 18">
            <a:extLst>
              <a:ext uri="{FF2B5EF4-FFF2-40B4-BE49-F238E27FC236}">
                <a16:creationId xmlns:a16="http://schemas.microsoft.com/office/drawing/2014/main" id="{87D89F5B-29E9-5944-9F57-24F9F1C482B8}"/>
              </a:ext>
            </a:extLst>
          </p:cNvPr>
          <p:cNvSpPr txBox="1"/>
          <p:nvPr/>
        </p:nvSpPr>
        <p:spPr>
          <a:xfrm>
            <a:off x="1030061" y="553534"/>
            <a:ext cx="6814457" cy="707886"/>
          </a:xfrm>
          <a:prstGeom prst="rect">
            <a:avLst/>
          </a:prstGeom>
          <a:noFill/>
        </p:spPr>
        <p:txBody>
          <a:bodyPr wrap="square" rtlCol="0">
            <a:spAutoFit/>
          </a:bodyPr>
          <a:lstStyle/>
          <a:p>
            <a:r>
              <a:rPr lang="en-US" sz="4000" b="1" dirty="0">
                <a:solidFill>
                  <a:schemeClr val="bg1"/>
                </a:solidFill>
                <a:latin typeface="+mj-lt"/>
              </a:rPr>
              <a:t>Co-Facilitators</a:t>
            </a:r>
          </a:p>
        </p:txBody>
      </p:sp>
    </p:spTree>
    <p:extLst>
      <p:ext uri="{BB962C8B-B14F-4D97-AF65-F5344CB8AC3E}">
        <p14:creationId xmlns:p14="http://schemas.microsoft.com/office/powerpoint/2010/main" val="3887576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FREELANCE\IDENTIFY\CCMW\Links\CCMW - Logo_Fin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4518" y="127377"/>
            <a:ext cx="4058642" cy="426157"/>
          </a:xfrm>
          <a:prstGeom prst="rect">
            <a:avLst/>
          </a:prstGeom>
          <a:noFill/>
          <a:effectLst>
            <a:outerShdw blurRad="50800" dir="14400000">
              <a:srgbClr val="000000">
                <a:alpha val="40000"/>
              </a:srgbClr>
            </a:outerShdw>
          </a:effectLst>
          <a:extLst>
            <a:ext uri="{909E8E84-426E-40dd-AFC4-6F175D3DCCD1}">
              <a14:hiddenFill xmlns="" xmlns:a14="http://schemas.microsoft.com/office/drawing/2010/main">
                <a:solidFill>
                  <a:srgbClr val="FFFFFF"/>
                </a:solidFill>
              </a14:hiddenFill>
            </a:ext>
          </a:extLst>
        </p:spPr>
      </p:pic>
      <p:sp>
        <p:nvSpPr>
          <p:cNvPr id="9" name="Picture Placeholder 7">
            <a:extLst>
              <a:ext uri="{FF2B5EF4-FFF2-40B4-BE49-F238E27FC236}">
                <a16:creationId xmlns:a16="http://schemas.microsoft.com/office/drawing/2014/main" id="{E1DB0F51-D052-1149-9C43-B4DBBC645137}"/>
              </a:ext>
            </a:extLst>
          </p:cNvPr>
          <p:cNvSpPr>
            <a:spLocks noGrp="1"/>
          </p:cNvSpPr>
          <p:nvPr>
            <p:ph type="pic" sz="quarter" idx="14"/>
          </p:nvPr>
        </p:nvSpPr>
        <p:spPr>
          <a:xfrm>
            <a:off x="7558045" y="2691582"/>
            <a:ext cx="2031092" cy="1532391"/>
          </a:xfrm>
        </p:spPr>
        <p:txBody>
          <a:bodyPr/>
          <a:lstStyle/>
          <a:p>
            <a:endParaRPr lang="en-US" dirty="0">
              <a:solidFill>
                <a:schemeClr val="bg1"/>
              </a:solidFill>
            </a:endParaRPr>
          </a:p>
        </p:txBody>
      </p:sp>
      <p:sp>
        <p:nvSpPr>
          <p:cNvPr id="10" name="Text Placeholder 13">
            <a:extLst>
              <a:ext uri="{FF2B5EF4-FFF2-40B4-BE49-F238E27FC236}">
                <a16:creationId xmlns:a16="http://schemas.microsoft.com/office/drawing/2014/main" id="{55661B7F-8389-1646-85D4-28F6FCCCA3E7}"/>
              </a:ext>
            </a:extLst>
          </p:cNvPr>
          <p:cNvSpPr>
            <a:spLocks noGrp="1"/>
          </p:cNvSpPr>
          <p:nvPr>
            <p:ph type="body" sz="quarter" idx="15" hasCustomPrompt="1"/>
          </p:nvPr>
        </p:nvSpPr>
        <p:spPr>
          <a:xfrm>
            <a:off x="-282121" y="4481829"/>
            <a:ext cx="6378121" cy="1824841"/>
          </a:xfrm>
        </p:spPr>
        <p:txBody>
          <a:bodyPr>
            <a:normAutofit fontScale="77500" lnSpcReduction="20000"/>
          </a:bodyPr>
          <a:lstStyle>
            <a:lvl5pPr marL="1828800" indent="0" algn="l">
              <a:buNone/>
              <a:defRPr/>
            </a:lvl5pPr>
          </a:lstStyle>
          <a:p>
            <a:pPr lvl="4"/>
            <a:r>
              <a:rPr lang="en-US" sz="2000" dirty="0">
                <a:solidFill>
                  <a:schemeClr val="bg1"/>
                </a:solidFill>
              </a:rPr>
              <a:t>Title: Canadian Council of Muslim Women </a:t>
            </a:r>
          </a:p>
          <a:p>
            <a:pPr lvl="4"/>
            <a:r>
              <a:rPr lang="en-US" sz="2000" dirty="0">
                <a:solidFill>
                  <a:schemeClr val="bg1"/>
                </a:solidFill>
              </a:rPr>
              <a:t>Mission: To </a:t>
            </a:r>
            <a:r>
              <a:rPr lang="en-CA" sz="2000" dirty="0">
                <a:solidFill>
                  <a:schemeClr val="bg1"/>
                </a:solidFill>
              </a:rPr>
              <a:t>affirm our identity as Canadian Muslim women and promote an understanding of our lived experiences through community engagement, research, influence policy and strive for positive change. </a:t>
            </a:r>
            <a:endParaRPr lang="en-US" sz="2000" dirty="0">
              <a:solidFill>
                <a:schemeClr val="bg1"/>
              </a:solidFill>
            </a:endParaRPr>
          </a:p>
        </p:txBody>
      </p:sp>
      <p:sp>
        <p:nvSpPr>
          <p:cNvPr id="11" name="Text Placeholder 13">
            <a:extLst>
              <a:ext uri="{FF2B5EF4-FFF2-40B4-BE49-F238E27FC236}">
                <a16:creationId xmlns:a16="http://schemas.microsoft.com/office/drawing/2014/main" id="{4FEF59C3-7887-314A-8A3E-76E3AD15C01C}"/>
              </a:ext>
            </a:extLst>
          </p:cNvPr>
          <p:cNvSpPr>
            <a:spLocks noGrp="1"/>
          </p:cNvSpPr>
          <p:nvPr>
            <p:ph type="body" sz="quarter" idx="16" hasCustomPrompt="1"/>
          </p:nvPr>
        </p:nvSpPr>
        <p:spPr>
          <a:xfrm>
            <a:off x="5691051" y="4496163"/>
            <a:ext cx="4933950" cy="1606550"/>
          </a:xfrm>
        </p:spPr>
        <p:txBody>
          <a:bodyPr>
            <a:normAutofit/>
          </a:bodyPr>
          <a:lstStyle>
            <a:lvl5pPr marL="1828800" indent="0" algn="l">
              <a:buNone/>
              <a:defRPr/>
            </a:lvl5pPr>
          </a:lstStyle>
          <a:p>
            <a:pPr lvl="4"/>
            <a:r>
              <a:rPr lang="en-US" sz="2000" dirty="0">
                <a:solidFill>
                  <a:schemeClr val="bg1"/>
                </a:solidFill>
              </a:rPr>
              <a:t>Title:</a:t>
            </a:r>
          </a:p>
          <a:p>
            <a:pPr lvl="4"/>
            <a:r>
              <a:rPr lang="en-US" sz="2000" dirty="0">
                <a:solidFill>
                  <a:schemeClr val="bg1"/>
                </a:solidFill>
              </a:rPr>
              <a:t>Mission: </a:t>
            </a:r>
          </a:p>
        </p:txBody>
      </p:sp>
      <p:pic>
        <p:nvPicPr>
          <p:cNvPr id="14" name="Picture Placeholder 13">
            <a:extLst>
              <a:ext uri="{FF2B5EF4-FFF2-40B4-BE49-F238E27FC236}">
                <a16:creationId xmlns:a16="http://schemas.microsoft.com/office/drawing/2014/main" id="{E8955BFD-19A4-A04E-B2DB-B7F22C2D8E12}"/>
              </a:ext>
            </a:extLst>
          </p:cNvPr>
          <p:cNvPicPr>
            <a:picLocks noGrp="1" noChangeAspect="1"/>
          </p:cNvPicPr>
          <p:nvPr>
            <p:ph type="pic" sz="quarter" idx="13"/>
          </p:nvPr>
        </p:nvPicPr>
        <p:blipFill>
          <a:blip r:embed="rId3"/>
          <a:srcRect t="1180" b="1180"/>
          <a:stretch>
            <a:fillRect/>
          </a:stretch>
        </p:blipFill>
        <p:spPr>
          <a:xfrm>
            <a:off x="1291526" y="1780090"/>
            <a:ext cx="4046956" cy="3053293"/>
          </a:xfrm>
        </p:spPr>
      </p:pic>
      <p:sp>
        <p:nvSpPr>
          <p:cNvPr id="20" name="TextBox 19">
            <a:extLst>
              <a:ext uri="{FF2B5EF4-FFF2-40B4-BE49-F238E27FC236}">
                <a16:creationId xmlns:a16="http://schemas.microsoft.com/office/drawing/2014/main" id="{282D8D83-5F07-FC4A-A776-7C3256B11669}"/>
              </a:ext>
            </a:extLst>
          </p:cNvPr>
          <p:cNvSpPr txBox="1"/>
          <p:nvPr/>
        </p:nvSpPr>
        <p:spPr>
          <a:xfrm>
            <a:off x="1030061" y="553534"/>
            <a:ext cx="6814457" cy="707886"/>
          </a:xfrm>
          <a:prstGeom prst="rect">
            <a:avLst/>
          </a:prstGeom>
          <a:noFill/>
        </p:spPr>
        <p:txBody>
          <a:bodyPr wrap="square" rtlCol="0">
            <a:spAutoFit/>
          </a:bodyPr>
          <a:lstStyle/>
          <a:p>
            <a:r>
              <a:rPr lang="en-US" sz="4000" b="1" dirty="0">
                <a:solidFill>
                  <a:schemeClr val="bg1"/>
                </a:solidFill>
                <a:latin typeface="+mj-lt"/>
              </a:rPr>
              <a:t>Organizations</a:t>
            </a:r>
          </a:p>
        </p:txBody>
      </p:sp>
    </p:spTree>
    <p:extLst>
      <p:ext uri="{BB962C8B-B14F-4D97-AF65-F5344CB8AC3E}">
        <p14:creationId xmlns:p14="http://schemas.microsoft.com/office/powerpoint/2010/main" val="1774764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FREELANCE\IDENTIFY\CCMW\Links\CCMW - Logo_Fin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4518" y="127377"/>
            <a:ext cx="4058642" cy="426157"/>
          </a:xfrm>
          <a:prstGeom prst="rect">
            <a:avLst/>
          </a:prstGeom>
          <a:noFill/>
          <a:effectLst>
            <a:outerShdw blurRad="50800" dir="14400000">
              <a:srgbClr val="000000">
                <a:alpha val="40000"/>
              </a:srgbClr>
            </a:outerShdw>
          </a:effectLst>
          <a:extLst>
            <a:ext uri="{909E8E84-426E-40dd-AFC4-6F175D3DCCD1}">
              <a14:hiddenFill xmlns=""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9B0856B-9CFC-014E-B709-92E55F3829D1}"/>
              </a:ext>
            </a:extLst>
          </p:cNvPr>
          <p:cNvSpPr txBox="1"/>
          <p:nvPr/>
        </p:nvSpPr>
        <p:spPr>
          <a:xfrm>
            <a:off x="6096000" y="2312894"/>
            <a:ext cx="4580965" cy="4093428"/>
          </a:xfrm>
          <a:prstGeom prst="rect">
            <a:avLst/>
          </a:prstGeom>
          <a:noFill/>
        </p:spPr>
        <p:txBody>
          <a:bodyPr wrap="square" rtlCol="0">
            <a:spAutoFit/>
          </a:bodyPr>
          <a:lstStyle/>
          <a:p>
            <a:pPr marL="342900" indent="-342900">
              <a:spcBef>
                <a:spcPts val="0"/>
              </a:spcBef>
              <a:spcAft>
                <a:spcPts val="0"/>
              </a:spcAft>
              <a:buClr>
                <a:schemeClr val="accent1"/>
              </a:buClr>
              <a:buFont typeface="Wingdings" pitchFamily="2" charset="2"/>
              <a:buChar char="Ø"/>
            </a:pPr>
            <a:r>
              <a:rPr lang="en-CA" sz="2000" dirty="0">
                <a:solidFill>
                  <a:schemeClr val="bg1"/>
                </a:solidFill>
                <a:cs typeface="Arial" panose="020B0604020202020204" pitchFamily="34" charset="0"/>
              </a:rPr>
              <a:t>We believe in the universality of human rights, which means equality and social justice, with no restrictions or discrimination based on gender or race.</a:t>
            </a:r>
          </a:p>
          <a:p>
            <a:pPr marL="342900" indent="-342900">
              <a:buClr>
                <a:schemeClr val="accent1"/>
              </a:buClr>
              <a:buFont typeface="Wingdings" pitchFamily="2" charset="2"/>
              <a:buChar char="Ø"/>
            </a:pPr>
            <a:endParaRPr lang="en-CA" sz="2000" dirty="0">
              <a:solidFill>
                <a:schemeClr val="bg1"/>
              </a:solidFill>
              <a:cs typeface="Arial" panose="020B0604020202020204" pitchFamily="34" charset="0"/>
            </a:endParaRPr>
          </a:p>
          <a:p>
            <a:pPr marL="342900" indent="-342900">
              <a:spcBef>
                <a:spcPts val="0"/>
              </a:spcBef>
              <a:spcAft>
                <a:spcPts val="0"/>
              </a:spcAft>
              <a:buClr>
                <a:schemeClr val="accent1"/>
              </a:buClr>
              <a:buFont typeface="Wingdings" pitchFamily="2" charset="2"/>
              <a:buChar char="Ø"/>
            </a:pPr>
            <a:r>
              <a:rPr lang="en-CA" sz="2000" dirty="0">
                <a:solidFill>
                  <a:schemeClr val="bg1"/>
                </a:solidFill>
                <a:cs typeface="Arial" panose="020B0604020202020204" pitchFamily="34" charset="0"/>
              </a:rPr>
              <a:t>We acknowledge that CCMW is one voice amongst many who speak on behalf of Muslim women, and that there are others who may represent differing perspectives.</a:t>
            </a:r>
          </a:p>
          <a:p>
            <a:pPr marL="342900" indent="-342900">
              <a:buClr>
                <a:schemeClr val="accent1"/>
              </a:buClr>
              <a:buFont typeface="Wingdings" pitchFamily="2" charset="2"/>
              <a:buChar char="Ø"/>
            </a:pPr>
            <a:endParaRPr lang="en-US" sz="2000" dirty="0">
              <a:solidFill>
                <a:schemeClr val="bg1"/>
              </a:solidFill>
            </a:endParaRPr>
          </a:p>
        </p:txBody>
      </p:sp>
      <p:sp>
        <p:nvSpPr>
          <p:cNvPr id="13" name="TextBox 12">
            <a:extLst>
              <a:ext uri="{FF2B5EF4-FFF2-40B4-BE49-F238E27FC236}">
                <a16:creationId xmlns:a16="http://schemas.microsoft.com/office/drawing/2014/main" id="{CDEAE618-8D1C-2142-AB10-AB473C852473}"/>
              </a:ext>
            </a:extLst>
          </p:cNvPr>
          <p:cNvSpPr txBox="1"/>
          <p:nvPr/>
        </p:nvSpPr>
        <p:spPr>
          <a:xfrm>
            <a:off x="842683" y="2312894"/>
            <a:ext cx="4580965" cy="4093428"/>
          </a:xfrm>
          <a:prstGeom prst="rect">
            <a:avLst/>
          </a:prstGeom>
          <a:noFill/>
        </p:spPr>
        <p:txBody>
          <a:bodyPr wrap="square" rtlCol="0">
            <a:spAutoFit/>
          </a:bodyPr>
          <a:lstStyle/>
          <a:p>
            <a:pPr marL="342900" indent="-342900">
              <a:spcBef>
                <a:spcPts val="0"/>
              </a:spcBef>
              <a:spcAft>
                <a:spcPts val="0"/>
              </a:spcAft>
              <a:buClr>
                <a:schemeClr val="accent1"/>
              </a:buClr>
              <a:buFont typeface="Wingdings" pitchFamily="2" charset="2"/>
              <a:buChar char="Ø"/>
            </a:pPr>
            <a:r>
              <a:rPr lang="en-CA" sz="2000" dirty="0">
                <a:solidFill>
                  <a:schemeClr val="bg1"/>
                </a:solidFill>
                <a:cs typeface="Arial" panose="020B0604020202020204" pitchFamily="34" charset="0"/>
              </a:rPr>
              <a:t>We are guided by the Quranic message of God’s mercy and justice, and of the equality of all persons, and that each person is directly answerable to God.  </a:t>
            </a:r>
          </a:p>
          <a:p>
            <a:pPr marL="342900" indent="-342900">
              <a:spcBef>
                <a:spcPts val="0"/>
              </a:spcBef>
              <a:spcAft>
                <a:spcPts val="0"/>
              </a:spcAft>
              <a:buClr>
                <a:schemeClr val="accent1"/>
              </a:buClr>
              <a:buFont typeface="Wingdings" pitchFamily="2" charset="2"/>
              <a:buChar char="Ø"/>
            </a:pPr>
            <a:r>
              <a:rPr lang="en-CA" sz="2000" dirty="0">
                <a:solidFill>
                  <a:schemeClr val="bg1"/>
                </a:solidFill>
                <a:cs typeface="Arial" panose="020B0604020202020204" pitchFamily="34" charset="0"/>
              </a:rPr>
              <a:t>We value a pluralistic society, and foster the goal of strength and diversity within a unifying vision and the values of Canada.</a:t>
            </a:r>
          </a:p>
          <a:p>
            <a:pPr marL="342900" indent="-342900">
              <a:spcBef>
                <a:spcPts val="0"/>
              </a:spcBef>
              <a:spcAft>
                <a:spcPts val="0"/>
              </a:spcAft>
              <a:buClr>
                <a:schemeClr val="accent1"/>
              </a:buClr>
              <a:buFont typeface="Wingdings" pitchFamily="2" charset="2"/>
              <a:buChar char="Ø"/>
            </a:pPr>
            <a:r>
              <a:rPr lang="en-CA" sz="2000" dirty="0">
                <a:solidFill>
                  <a:schemeClr val="bg1"/>
                </a:solidFill>
                <a:cs typeface="Arial" panose="020B0604020202020204" pitchFamily="34" charset="0"/>
              </a:rPr>
              <a:t>As Canadians, we abide by the Charter of Rights and Freedoms and the law of Canada. </a:t>
            </a:r>
            <a:endParaRPr lang="en-US" sz="2000" dirty="0">
              <a:solidFill>
                <a:schemeClr val="bg1"/>
              </a:solidFill>
            </a:endParaRPr>
          </a:p>
        </p:txBody>
      </p:sp>
      <p:sp>
        <p:nvSpPr>
          <p:cNvPr id="16" name="TextBox 15">
            <a:extLst>
              <a:ext uri="{FF2B5EF4-FFF2-40B4-BE49-F238E27FC236}">
                <a16:creationId xmlns:a16="http://schemas.microsoft.com/office/drawing/2014/main" id="{0092A503-D793-C346-993B-707FC6F806EE}"/>
              </a:ext>
            </a:extLst>
          </p:cNvPr>
          <p:cNvSpPr txBox="1"/>
          <p:nvPr/>
        </p:nvSpPr>
        <p:spPr>
          <a:xfrm>
            <a:off x="1030061" y="553534"/>
            <a:ext cx="8005082" cy="707886"/>
          </a:xfrm>
          <a:prstGeom prst="rect">
            <a:avLst/>
          </a:prstGeom>
          <a:noFill/>
        </p:spPr>
        <p:txBody>
          <a:bodyPr wrap="square" rtlCol="0">
            <a:spAutoFit/>
          </a:bodyPr>
          <a:lstStyle/>
          <a:p>
            <a:r>
              <a:rPr lang="en-US" sz="4000" b="1" dirty="0">
                <a:solidFill>
                  <a:schemeClr val="bg1"/>
                </a:solidFill>
                <a:latin typeface="+mj-lt"/>
              </a:rPr>
              <a:t>CCMW’s Guiding Principles</a:t>
            </a:r>
          </a:p>
        </p:txBody>
      </p:sp>
    </p:spTree>
    <p:extLst>
      <p:ext uri="{BB962C8B-B14F-4D97-AF65-F5344CB8AC3E}">
        <p14:creationId xmlns:p14="http://schemas.microsoft.com/office/powerpoint/2010/main" val="2537806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FREELANCE\IDENTIFY\CCMW\Links\CCMW - Logo_Fin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4518" y="127377"/>
            <a:ext cx="4058642" cy="426157"/>
          </a:xfrm>
          <a:prstGeom prst="rect">
            <a:avLst/>
          </a:prstGeom>
          <a:noFill/>
          <a:effectLst>
            <a:outerShdw blurRad="50800" dir="14400000">
              <a:srgbClr val="000000">
                <a:alpha val="40000"/>
              </a:srgbClr>
            </a:outerShdw>
          </a:effectLst>
          <a:extLst>
            <a:ext uri="{909E8E84-426E-40dd-AFC4-6F175D3DCCD1}">
              <a14:hiddenFill xmlns=""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DEAE618-8D1C-2142-AB10-AB473C852473}"/>
              </a:ext>
            </a:extLst>
          </p:cNvPr>
          <p:cNvSpPr txBox="1"/>
          <p:nvPr/>
        </p:nvSpPr>
        <p:spPr>
          <a:xfrm>
            <a:off x="842683" y="2312894"/>
            <a:ext cx="9259260" cy="4247317"/>
          </a:xfrm>
          <a:prstGeom prst="rect">
            <a:avLst/>
          </a:prstGeom>
          <a:noFill/>
        </p:spPr>
        <p:txBody>
          <a:bodyPr wrap="square" rtlCol="0">
            <a:spAutoFit/>
          </a:bodyPr>
          <a:lstStyle/>
          <a:p>
            <a:r>
              <a:rPr lang="en-CA" b="1" dirty="0">
                <a:solidFill>
                  <a:schemeClr val="bg1"/>
                </a:solidFill>
              </a:rPr>
              <a:t>10:00 a.m. – 11: 00 a.m. 				Welcome and Introduction </a:t>
            </a:r>
          </a:p>
          <a:p>
            <a:r>
              <a:rPr lang="en-CA" b="1" dirty="0">
                <a:solidFill>
                  <a:schemeClr val="bg1"/>
                </a:solidFill>
              </a:rPr>
              <a:t>11: 00 a.m. – 12:45 p.m. 				Discussions on Marriage, Divorce, 											Domestic Contracts, Inheritance and 										Property </a:t>
            </a:r>
            <a:endParaRPr lang="en-CA" dirty="0">
              <a:solidFill>
                <a:schemeClr val="bg1"/>
              </a:solidFill>
            </a:endParaRPr>
          </a:p>
          <a:p>
            <a:endParaRPr lang="en-CA" dirty="0">
              <a:solidFill>
                <a:schemeClr val="bg1"/>
              </a:solidFill>
            </a:endParaRPr>
          </a:p>
          <a:p>
            <a:endParaRPr lang="en-CA" dirty="0">
              <a:solidFill>
                <a:schemeClr val="bg1"/>
              </a:solidFill>
            </a:endParaRPr>
          </a:p>
          <a:p>
            <a:r>
              <a:rPr lang="en-CA" b="1" dirty="0">
                <a:solidFill>
                  <a:schemeClr val="bg1"/>
                </a:solidFill>
              </a:rPr>
              <a:t>12:45 p.m. – 1:30 p.m. 				Lunch Break</a:t>
            </a:r>
          </a:p>
          <a:p>
            <a:endParaRPr lang="en-CA" b="1" dirty="0">
              <a:solidFill>
                <a:schemeClr val="bg1"/>
              </a:solidFill>
            </a:endParaRPr>
          </a:p>
          <a:p>
            <a:r>
              <a:rPr lang="en-CA" b="1" dirty="0">
                <a:solidFill>
                  <a:schemeClr val="bg1"/>
                </a:solidFill>
              </a:rPr>
              <a:t>1:30 p.m. – 2:00 p.m. 				Discussion on Polygamy </a:t>
            </a:r>
            <a:endParaRPr lang="en-CA" dirty="0">
              <a:solidFill>
                <a:schemeClr val="bg1"/>
              </a:solidFill>
            </a:endParaRPr>
          </a:p>
          <a:p>
            <a:r>
              <a:rPr lang="en-CA" b="1" dirty="0">
                <a:solidFill>
                  <a:schemeClr val="bg1"/>
                </a:solidFill>
              </a:rPr>
              <a:t>2:00 p.m. – 3:00 p.m. 				Discussion on Custody </a:t>
            </a:r>
            <a:endParaRPr lang="en-CA" dirty="0">
              <a:solidFill>
                <a:schemeClr val="bg1"/>
              </a:solidFill>
            </a:endParaRPr>
          </a:p>
          <a:p>
            <a:r>
              <a:rPr lang="en-CA" dirty="0">
                <a:solidFill>
                  <a:schemeClr val="bg1"/>
                </a:solidFill>
              </a:rPr>
              <a:t>				</a:t>
            </a:r>
            <a:endParaRPr lang="en-CA" b="1" dirty="0">
              <a:solidFill>
                <a:schemeClr val="bg1"/>
              </a:solidFill>
            </a:endParaRPr>
          </a:p>
          <a:p>
            <a:r>
              <a:rPr lang="en-CA" b="1" dirty="0">
                <a:solidFill>
                  <a:schemeClr val="bg1"/>
                </a:solidFill>
              </a:rPr>
              <a:t>3:00 p.m. – 3:30 p.m. 				Discussion on Child and Spousal Support </a:t>
            </a:r>
            <a:endParaRPr lang="en-CA" dirty="0">
              <a:solidFill>
                <a:schemeClr val="bg1"/>
              </a:solidFill>
            </a:endParaRPr>
          </a:p>
          <a:p>
            <a:endParaRPr lang="en-CA" dirty="0">
              <a:solidFill>
                <a:schemeClr val="bg1"/>
              </a:solidFill>
            </a:endParaRPr>
          </a:p>
          <a:p>
            <a:r>
              <a:rPr lang="en-CA" b="1" dirty="0">
                <a:solidFill>
                  <a:schemeClr val="bg1"/>
                </a:solidFill>
              </a:rPr>
              <a:t>3:30 p.m. – 4:00 p.m. </a:t>
            </a:r>
            <a:r>
              <a:rPr lang="en-CA" dirty="0">
                <a:solidFill>
                  <a:schemeClr val="bg1"/>
                </a:solidFill>
              </a:rPr>
              <a:t>				</a:t>
            </a:r>
            <a:r>
              <a:rPr lang="en-CA" b="1" dirty="0">
                <a:solidFill>
                  <a:schemeClr val="bg1"/>
                </a:solidFill>
              </a:rPr>
              <a:t>Next Steps and Expectations </a:t>
            </a:r>
            <a:endParaRPr lang="en-CA" dirty="0">
              <a:solidFill>
                <a:schemeClr val="bg1"/>
              </a:solidFill>
            </a:endParaRPr>
          </a:p>
          <a:p>
            <a:endParaRPr lang="en-CA" dirty="0">
              <a:solidFill>
                <a:schemeClr val="bg1"/>
              </a:solidFill>
            </a:endParaRPr>
          </a:p>
        </p:txBody>
      </p:sp>
      <p:sp>
        <p:nvSpPr>
          <p:cNvPr id="16" name="TextBox 15">
            <a:extLst>
              <a:ext uri="{FF2B5EF4-FFF2-40B4-BE49-F238E27FC236}">
                <a16:creationId xmlns:a16="http://schemas.microsoft.com/office/drawing/2014/main" id="{0092A503-D793-C346-993B-707FC6F806EE}"/>
              </a:ext>
            </a:extLst>
          </p:cNvPr>
          <p:cNvSpPr txBox="1"/>
          <p:nvPr/>
        </p:nvSpPr>
        <p:spPr>
          <a:xfrm>
            <a:off x="1030061" y="553534"/>
            <a:ext cx="8005082" cy="707886"/>
          </a:xfrm>
          <a:prstGeom prst="rect">
            <a:avLst/>
          </a:prstGeom>
          <a:noFill/>
        </p:spPr>
        <p:txBody>
          <a:bodyPr wrap="square" rtlCol="0">
            <a:spAutoFit/>
          </a:bodyPr>
          <a:lstStyle/>
          <a:p>
            <a:r>
              <a:rPr lang="en-US" sz="4000" b="1" dirty="0">
                <a:solidFill>
                  <a:schemeClr val="bg1"/>
                </a:solidFill>
                <a:latin typeface="+mj-lt"/>
              </a:rPr>
              <a:t>Agenda </a:t>
            </a:r>
            <a:r>
              <a:rPr lang="en-US" sz="4000" b="1" dirty="0">
                <a:solidFill>
                  <a:schemeClr val="bg1"/>
                </a:solidFill>
                <a:highlight>
                  <a:srgbClr val="FFFF00"/>
                </a:highlight>
                <a:latin typeface="+mj-lt"/>
              </a:rPr>
              <a:t>(TEMPLATE)</a:t>
            </a:r>
          </a:p>
        </p:txBody>
      </p:sp>
    </p:spTree>
    <p:extLst>
      <p:ext uri="{BB962C8B-B14F-4D97-AF65-F5344CB8AC3E}">
        <p14:creationId xmlns:p14="http://schemas.microsoft.com/office/powerpoint/2010/main" val="3218124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FREELANCE\IDENTIFY\CCMW\Links\CCMW - Logo_Fin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4518" y="127377"/>
            <a:ext cx="4058642" cy="426157"/>
          </a:xfrm>
          <a:prstGeom prst="rect">
            <a:avLst/>
          </a:prstGeom>
          <a:noFill/>
          <a:effectLst>
            <a:outerShdw blurRad="50800" dir="14400000">
              <a:srgbClr val="000000">
                <a:alpha val="40000"/>
              </a:srgbClr>
            </a:outerShdw>
          </a:effectLst>
          <a:extLst>
            <a:ext uri="{909E8E84-426E-40dd-AFC4-6F175D3DCCD1}">
              <a14:hiddenFill xmlns=""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092A503-D793-C346-993B-707FC6F806EE}"/>
              </a:ext>
            </a:extLst>
          </p:cNvPr>
          <p:cNvSpPr txBox="1"/>
          <p:nvPr/>
        </p:nvSpPr>
        <p:spPr>
          <a:xfrm>
            <a:off x="1030061" y="553534"/>
            <a:ext cx="8005082" cy="707886"/>
          </a:xfrm>
          <a:prstGeom prst="rect">
            <a:avLst/>
          </a:prstGeom>
          <a:noFill/>
        </p:spPr>
        <p:txBody>
          <a:bodyPr wrap="square" rtlCol="0">
            <a:spAutoFit/>
          </a:bodyPr>
          <a:lstStyle/>
          <a:p>
            <a:r>
              <a:rPr lang="en-US" sz="4000" b="1" dirty="0">
                <a:solidFill>
                  <a:schemeClr val="bg1"/>
                </a:solidFill>
                <a:latin typeface="+mj-lt"/>
              </a:rPr>
              <a:t>Scenario Video</a:t>
            </a:r>
          </a:p>
        </p:txBody>
      </p:sp>
      <p:pic>
        <p:nvPicPr>
          <p:cNvPr id="2" name="Picture 1">
            <a:extLst>
              <a:ext uri="{FF2B5EF4-FFF2-40B4-BE49-F238E27FC236}">
                <a16:creationId xmlns:a16="http://schemas.microsoft.com/office/drawing/2014/main" id="{610CA22B-E02B-2B49-9406-5E829E90B798}"/>
              </a:ext>
            </a:extLst>
          </p:cNvPr>
          <p:cNvPicPr>
            <a:picLocks noChangeAspect="1"/>
          </p:cNvPicPr>
          <p:nvPr/>
        </p:nvPicPr>
        <p:blipFill>
          <a:blip r:embed="rId3"/>
          <a:stretch>
            <a:fillRect/>
          </a:stretch>
        </p:blipFill>
        <p:spPr>
          <a:xfrm>
            <a:off x="3243942" y="2442029"/>
            <a:ext cx="3810000" cy="2540000"/>
          </a:xfrm>
          <a:prstGeom prst="rect">
            <a:avLst/>
          </a:prstGeom>
        </p:spPr>
      </p:pic>
    </p:spTree>
    <p:extLst>
      <p:ext uri="{BB962C8B-B14F-4D97-AF65-F5344CB8AC3E}">
        <p14:creationId xmlns:p14="http://schemas.microsoft.com/office/powerpoint/2010/main" val="355131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FREELANCE\IDENTIFY\CCMW\Links\CCMW - Logo_Fin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4518" y="127377"/>
            <a:ext cx="4058642" cy="426157"/>
          </a:xfrm>
          <a:prstGeom prst="rect">
            <a:avLst/>
          </a:prstGeom>
          <a:noFill/>
          <a:effectLst>
            <a:outerShdw blurRad="50800" dir="14400000">
              <a:srgbClr val="000000">
                <a:alpha val="40000"/>
              </a:srgbClr>
            </a:outerShdw>
          </a:effectLst>
          <a:extLst>
            <a:ext uri="{909E8E84-426E-40dd-AFC4-6F175D3DCCD1}">
              <a14:hiddenFill xmlns=""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DEAE618-8D1C-2142-AB10-AB473C852473}"/>
              </a:ext>
            </a:extLst>
          </p:cNvPr>
          <p:cNvSpPr txBox="1"/>
          <p:nvPr/>
        </p:nvSpPr>
        <p:spPr>
          <a:xfrm>
            <a:off x="842683" y="2021642"/>
            <a:ext cx="8693203" cy="4708981"/>
          </a:xfrm>
          <a:prstGeom prst="rect">
            <a:avLst/>
          </a:prstGeom>
          <a:noFill/>
        </p:spPr>
        <p:txBody>
          <a:bodyPr wrap="square" rtlCol="0">
            <a:spAutoFit/>
          </a:bodyPr>
          <a:lstStyle/>
          <a:p>
            <a:pPr marL="457200" indent="-457200">
              <a:spcBef>
                <a:spcPts val="0"/>
              </a:spcBef>
              <a:spcAft>
                <a:spcPts val="0"/>
              </a:spcAft>
              <a:buClr>
                <a:schemeClr val="accent1"/>
              </a:buClr>
              <a:buFont typeface="+mj-lt"/>
              <a:buAutoNum type="arabicPeriod"/>
            </a:pPr>
            <a:r>
              <a:rPr lang="en-CA" sz="2500" dirty="0">
                <a:solidFill>
                  <a:schemeClr val="bg1"/>
                </a:solidFill>
                <a:cs typeface="Arial" panose="020B0604020202020204" pitchFamily="34" charset="0"/>
              </a:rPr>
              <a:t>Is Youssef and Aisha’s marriage legal in Canada?</a:t>
            </a:r>
          </a:p>
          <a:p>
            <a:pPr marL="457200" indent="-457200">
              <a:spcBef>
                <a:spcPts val="0"/>
              </a:spcBef>
              <a:spcAft>
                <a:spcPts val="0"/>
              </a:spcAft>
              <a:buClr>
                <a:schemeClr val="accent1"/>
              </a:buClr>
              <a:buFont typeface="+mj-lt"/>
              <a:buAutoNum type="arabicPeriod"/>
            </a:pPr>
            <a:endParaRPr lang="en-CA" sz="2500" dirty="0">
              <a:solidFill>
                <a:schemeClr val="bg1"/>
              </a:solidFill>
              <a:cs typeface="Arial" panose="020B0604020202020204" pitchFamily="34" charset="0"/>
            </a:endParaRPr>
          </a:p>
          <a:p>
            <a:pPr marL="457200" indent="-457200">
              <a:spcBef>
                <a:spcPts val="0"/>
              </a:spcBef>
              <a:spcAft>
                <a:spcPts val="0"/>
              </a:spcAft>
              <a:buClr>
                <a:schemeClr val="accent1"/>
              </a:buClr>
              <a:buFont typeface="+mj-lt"/>
              <a:buAutoNum type="arabicPeriod"/>
            </a:pPr>
            <a:r>
              <a:rPr lang="en-CA" sz="2500" dirty="0">
                <a:solidFill>
                  <a:schemeClr val="bg1"/>
                </a:solidFill>
                <a:cs typeface="Arial" panose="020B0604020202020204" pitchFamily="34" charset="0"/>
              </a:rPr>
              <a:t>Would </a:t>
            </a:r>
            <a:r>
              <a:rPr lang="en-CA" sz="2500" dirty="0" err="1">
                <a:solidFill>
                  <a:schemeClr val="bg1"/>
                </a:solidFill>
                <a:cs typeface="Arial" panose="020B0604020202020204" pitchFamily="34" charset="0"/>
              </a:rPr>
              <a:t>Maha</a:t>
            </a:r>
            <a:r>
              <a:rPr lang="en-CA" sz="2500" dirty="0">
                <a:solidFill>
                  <a:schemeClr val="bg1"/>
                </a:solidFill>
                <a:cs typeface="Arial" panose="020B0604020202020204" pitchFamily="34" charset="0"/>
              </a:rPr>
              <a:t> be able to get married legally in Canada?</a:t>
            </a:r>
          </a:p>
          <a:p>
            <a:pPr marL="457200" indent="-457200">
              <a:spcBef>
                <a:spcPts val="0"/>
              </a:spcBef>
              <a:spcAft>
                <a:spcPts val="0"/>
              </a:spcAft>
              <a:buClr>
                <a:schemeClr val="accent1"/>
              </a:buClr>
              <a:buFont typeface="+mj-lt"/>
              <a:buAutoNum type="arabicPeriod"/>
            </a:pPr>
            <a:endParaRPr lang="en-CA" sz="2500" dirty="0">
              <a:solidFill>
                <a:schemeClr val="bg1"/>
              </a:solidFill>
              <a:cs typeface="Arial" panose="020B0604020202020204" pitchFamily="34" charset="0"/>
            </a:endParaRPr>
          </a:p>
          <a:p>
            <a:pPr marL="457200" indent="-457200">
              <a:spcBef>
                <a:spcPts val="0"/>
              </a:spcBef>
              <a:spcAft>
                <a:spcPts val="0"/>
              </a:spcAft>
              <a:buClr>
                <a:schemeClr val="accent1"/>
              </a:buClr>
              <a:buFont typeface="+mj-lt"/>
              <a:buAutoNum type="arabicPeriod"/>
            </a:pPr>
            <a:r>
              <a:rPr lang="en-CA" sz="2500" dirty="0">
                <a:solidFill>
                  <a:schemeClr val="bg1"/>
                </a:solidFill>
                <a:cs typeface="Arial" panose="020B0604020202020204" pitchFamily="34" charset="0"/>
              </a:rPr>
              <a:t>If Aisha wanted a divorce, could she apply for one?</a:t>
            </a:r>
          </a:p>
          <a:p>
            <a:pPr marL="457200" indent="-457200">
              <a:spcBef>
                <a:spcPts val="0"/>
              </a:spcBef>
              <a:spcAft>
                <a:spcPts val="0"/>
              </a:spcAft>
              <a:buClr>
                <a:schemeClr val="accent1"/>
              </a:buClr>
              <a:buFont typeface="+mj-lt"/>
              <a:buAutoNum type="arabicPeriod"/>
            </a:pPr>
            <a:r>
              <a:rPr lang="en-CA" sz="2500" dirty="0">
                <a:solidFill>
                  <a:schemeClr val="bg1"/>
                </a:solidFill>
                <a:cs typeface="Arial" panose="020B0604020202020204" pitchFamily="34" charset="0"/>
              </a:rPr>
              <a:t> </a:t>
            </a:r>
          </a:p>
          <a:p>
            <a:pPr marL="457200" indent="-457200">
              <a:spcBef>
                <a:spcPts val="0"/>
              </a:spcBef>
              <a:spcAft>
                <a:spcPts val="0"/>
              </a:spcAft>
              <a:buClr>
                <a:schemeClr val="accent1"/>
              </a:buClr>
              <a:buFont typeface="+mj-lt"/>
              <a:buAutoNum type="arabicPeriod"/>
            </a:pPr>
            <a:r>
              <a:rPr lang="en-CA" sz="2500" dirty="0">
                <a:solidFill>
                  <a:schemeClr val="bg1"/>
                </a:solidFill>
                <a:cs typeface="Arial" panose="020B0604020202020204" pitchFamily="34" charset="0"/>
              </a:rPr>
              <a:t>Where would she apply? What reason(s) would she have to provide?</a:t>
            </a:r>
          </a:p>
          <a:p>
            <a:pPr marL="457200" indent="-457200">
              <a:spcBef>
                <a:spcPts val="0"/>
              </a:spcBef>
              <a:spcAft>
                <a:spcPts val="0"/>
              </a:spcAft>
              <a:buClr>
                <a:schemeClr val="accent1"/>
              </a:buClr>
              <a:buFont typeface="+mj-lt"/>
              <a:buAutoNum type="arabicPeriod"/>
            </a:pPr>
            <a:endParaRPr lang="en-CA" sz="2500" dirty="0">
              <a:solidFill>
                <a:schemeClr val="bg1"/>
              </a:solidFill>
              <a:cs typeface="Arial" panose="020B0604020202020204" pitchFamily="34" charset="0"/>
            </a:endParaRPr>
          </a:p>
          <a:p>
            <a:pPr marL="457200" indent="-457200">
              <a:spcBef>
                <a:spcPts val="0"/>
              </a:spcBef>
              <a:spcAft>
                <a:spcPts val="0"/>
              </a:spcAft>
              <a:buClr>
                <a:schemeClr val="accent1"/>
              </a:buClr>
              <a:buFont typeface="+mj-lt"/>
              <a:buAutoNum type="arabicPeriod"/>
            </a:pPr>
            <a:r>
              <a:rPr lang="en-CA" sz="2500" dirty="0">
                <a:solidFill>
                  <a:schemeClr val="bg1"/>
                </a:solidFill>
                <a:cs typeface="Arial" panose="020B0604020202020204" pitchFamily="34" charset="0"/>
              </a:rPr>
              <a:t>If Aisha would like an Islamic divorce, what would she have to do?</a:t>
            </a:r>
            <a:endParaRPr lang="en-US" sz="2500" dirty="0">
              <a:solidFill>
                <a:schemeClr val="bg1"/>
              </a:solidFill>
            </a:endParaRPr>
          </a:p>
        </p:txBody>
      </p:sp>
      <p:sp>
        <p:nvSpPr>
          <p:cNvPr id="6" name="TextBox 5">
            <a:extLst>
              <a:ext uri="{FF2B5EF4-FFF2-40B4-BE49-F238E27FC236}">
                <a16:creationId xmlns:a16="http://schemas.microsoft.com/office/drawing/2014/main" id="{59F44BE2-0E29-7E48-96C8-5E0A7520C443}"/>
              </a:ext>
            </a:extLst>
          </p:cNvPr>
          <p:cNvSpPr txBox="1"/>
          <p:nvPr/>
        </p:nvSpPr>
        <p:spPr>
          <a:xfrm>
            <a:off x="1030061" y="553534"/>
            <a:ext cx="8005082" cy="1323439"/>
          </a:xfrm>
          <a:prstGeom prst="rect">
            <a:avLst/>
          </a:prstGeom>
          <a:noFill/>
        </p:spPr>
        <p:txBody>
          <a:bodyPr wrap="square" rtlCol="0">
            <a:spAutoFit/>
          </a:bodyPr>
          <a:lstStyle/>
          <a:p>
            <a:r>
              <a:rPr lang="en-US" sz="4000" b="1" dirty="0">
                <a:solidFill>
                  <a:schemeClr val="bg1"/>
                </a:solidFill>
                <a:latin typeface="+mj-lt"/>
              </a:rPr>
              <a:t>Marriage and Divorce Questions</a:t>
            </a:r>
          </a:p>
        </p:txBody>
      </p:sp>
    </p:spTree>
    <p:extLst>
      <p:ext uri="{BB962C8B-B14F-4D97-AF65-F5344CB8AC3E}">
        <p14:creationId xmlns:p14="http://schemas.microsoft.com/office/powerpoint/2010/main" val="2070628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FREELANCE\IDENTIFY\CCMW\Links\CCMW - Logo_Fin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4518" y="127377"/>
            <a:ext cx="4058642" cy="426157"/>
          </a:xfrm>
          <a:prstGeom prst="rect">
            <a:avLst/>
          </a:prstGeom>
          <a:noFill/>
          <a:effectLst>
            <a:outerShdw blurRad="50800" dir="14400000">
              <a:srgbClr val="000000">
                <a:alpha val="40000"/>
              </a:srgbClr>
            </a:outerShdw>
          </a:effectLst>
          <a:extLst>
            <a:ext uri="{909E8E84-426E-40dd-AFC4-6F175D3DCCD1}">
              <a14:hiddenFill xmlns=""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DEAE618-8D1C-2142-AB10-AB473C852473}"/>
              </a:ext>
            </a:extLst>
          </p:cNvPr>
          <p:cNvSpPr txBox="1"/>
          <p:nvPr/>
        </p:nvSpPr>
        <p:spPr>
          <a:xfrm>
            <a:off x="842683" y="2312894"/>
            <a:ext cx="8693203" cy="1631216"/>
          </a:xfrm>
          <a:prstGeom prst="rect">
            <a:avLst/>
          </a:prstGeom>
          <a:noFill/>
        </p:spPr>
        <p:txBody>
          <a:bodyPr wrap="square" rtlCol="0">
            <a:spAutoFit/>
          </a:bodyPr>
          <a:lstStyle/>
          <a:p>
            <a:pPr marL="457200" indent="-457200">
              <a:spcBef>
                <a:spcPts val="0"/>
              </a:spcBef>
              <a:spcAft>
                <a:spcPts val="0"/>
              </a:spcAft>
              <a:buClr>
                <a:schemeClr val="accent1"/>
              </a:buClr>
              <a:buFont typeface="+mj-lt"/>
              <a:buAutoNum type="arabicPeriod"/>
            </a:pPr>
            <a:r>
              <a:rPr lang="en-CA" sz="2500" dirty="0">
                <a:solidFill>
                  <a:schemeClr val="bg1"/>
                </a:solidFill>
                <a:cs typeface="Arial" panose="020B0604020202020204" pitchFamily="34" charset="0"/>
              </a:rPr>
              <a:t>Is polygamy legal in Canada?</a:t>
            </a:r>
          </a:p>
          <a:p>
            <a:pPr marL="457200" indent="-457200">
              <a:spcBef>
                <a:spcPts val="0"/>
              </a:spcBef>
              <a:spcAft>
                <a:spcPts val="0"/>
              </a:spcAft>
              <a:buClr>
                <a:schemeClr val="accent1"/>
              </a:buClr>
              <a:buFont typeface="+mj-lt"/>
              <a:buAutoNum type="arabicPeriod"/>
            </a:pPr>
            <a:endParaRPr lang="en-CA" sz="2500" dirty="0">
              <a:solidFill>
                <a:schemeClr val="bg1"/>
              </a:solidFill>
              <a:cs typeface="Arial" panose="020B0604020202020204" pitchFamily="34" charset="0"/>
            </a:endParaRPr>
          </a:p>
          <a:p>
            <a:pPr marL="457200" indent="-457200">
              <a:spcBef>
                <a:spcPts val="0"/>
              </a:spcBef>
              <a:spcAft>
                <a:spcPts val="0"/>
              </a:spcAft>
              <a:buClr>
                <a:schemeClr val="accent1"/>
              </a:buClr>
              <a:buFont typeface="+mj-lt"/>
              <a:buAutoNum type="arabicPeriod"/>
            </a:pPr>
            <a:r>
              <a:rPr lang="en-CA" sz="2500" dirty="0">
                <a:solidFill>
                  <a:schemeClr val="bg1"/>
                </a:solidFill>
                <a:cs typeface="Arial" panose="020B0604020202020204" pitchFamily="34" charset="0"/>
              </a:rPr>
              <a:t>Would Aisha lose any of her rights because Youssef has married another woman?</a:t>
            </a:r>
          </a:p>
        </p:txBody>
      </p:sp>
      <p:sp>
        <p:nvSpPr>
          <p:cNvPr id="6" name="TextBox 5">
            <a:extLst>
              <a:ext uri="{FF2B5EF4-FFF2-40B4-BE49-F238E27FC236}">
                <a16:creationId xmlns:a16="http://schemas.microsoft.com/office/drawing/2014/main" id="{59F44BE2-0E29-7E48-96C8-5E0A7520C443}"/>
              </a:ext>
            </a:extLst>
          </p:cNvPr>
          <p:cNvSpPr txBox="1"/>
          <p:nvPr/>
        </p:nvSpPr>
        <p:spPr>
          <a:xfrm>
            <a:off x="1030061" y="553534"/>
            <a:ext cx="8005082" cy="707886"/>
          </a:xfrm>
          <a:prstGeom prst="rect">
            <a:avLst/>
          </a:prstGeom>
          <a:noFill/>
        </p:spPr>
        <p:txBody>
          <a:bodyPr wrap="square" rtlCol="0">
            <a:spAutoFit/>
          </a:bodyPr>
          <a:lstStyle/>
          <a:p>
            <a:r>
              <a:rPr lang="en-US" sz="4000" b="1" dirty="0">
                <a:solidFill>
                  <a:schemeClr val="bg1"/>
                </a:solidFill>
                <a:latin typeface="+mj-lt"/>
              </a:rPr>
              <a:t>Polygamy Questions</a:t>
            </a:r>
          </a:p>
        </p:txBody>
      </p:sp>
    </p:spTree>
    <p:extLst>
      <p:ext uri="{BB962C8B-B14F-4D97-AF65-F5344CB8AC3E}">
        <p14:creationId xmlns:p14="http://schemas.microsoft.com/office/powerpoint/2010/main" val="37429654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321</TotalTime>
  <Words>582</Words>
  <Application>Microsoft Macintosh PowerPoint</Application>
  <PresentationFormat>Widescreen</PresentationFormat>
  <Paragraphs>93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Century Gothic</vt:lpstr>
      <vt:lpstr>Wingdings</vt:lpstr>
      <vt:lpstr>Wingdings 2</vt:lpstr>
      <vt:lpstr>Quotable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CCMW Family Law &amp; Legal Rights: Train the Trainer Workshop</dc:title>
  <dc:creator>Bushra Nabi</dc:creator>
  <cp:lastModifiedBy>Ferozan Nasiri</cp:lastModifiedBy>
  <cp:revision>33</cp:revision>
  <dcterms:created xsi:type="dcterms:W3CDTF">2019-03-06T00:04:58Z</dcterms:created>
  <dcterms:modified xsi:type="dcterms:W3CDTF">2019-06-10T23:04:45Z</dcterms:modified>
</cp:coreProperties>
</file>